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71" r:id="rId3"/>
    <p:sldId id="372" r:id="rId4"/>
    <p:sldId id="285" r:id="rId5"/>
    <p:sldId id="374" r:id="rId6"/>
    <p:sldId id="358" r:id="rId7"/>
    <p:sldId id="341" r:id="rId8"/>
    <p:sldId id="368" r:id="rId9"/>
    <p:sldId id="364" r:id="rId10"/>
    <p:sldId id="365" r:id="rId11"/>
    <p:sldId id="370" r:id="rId12"/>
    <p:sldId id="367" r:id="rId13"/>
    <p:sldId id="342" r:id="rId14"/>
    <p:sldId id="343" r:id="rId15"/>
    <p:sldId id="344" r:id="rId16"/>
    <p:sldId id="345" r:id="rId17"/>
    <p:sldId id="346" r:id="rId18"/>
    <p:sldId id="382" r:id="rId19"/>
    <p:sldId id="31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5" autoAdjust="0"/>
    <p:restoredTop sz="89662" autoAdjust="0"/>
  </p:normalViewPr>
  <p:slideViewPr>
    <p:cSldViewPr>
      <p:cViewPr>
        <p:scale>
          <a:sx n="60" d="100"/>
          <a:sy n="60" d="100"/>
        </p:scale>
        <p:origin x="-2016" y="-41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6D22C3-E502-4EB1-9106-85AC8BBCFF39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6AD194-484E-4597-86A0-336D565F8FE0}">
      <dgm:prSet phldrT="[Text]"/>
      <dgm:spPr/>
      <dgm:t>
        <a:bodyPr/>
        <a:lstStyle/>
        <a:p>
          <a:r>
            <a:rPr lang="en-US" dirty="0" smtClean="0"/>
            <a:t>Social world</a:t>
          </a:r>
          <a:endParaRPr lang="en-US" dirty="0"/>
        </a:p>
      </dgm:t>
    </dgm:pt>
    <dgm:pt modelId="{D3C3E968-7E8B-4241-BABE-A9FDAD017D15}" type="parTrans" cxnId="{3E362B14-3A8A-4764-9EC6-F7B4F21E4003}">
      <dgm:prSet/>
      <dgm:spPr/>
      <dgm:t>
        <a:bodyPr/>
        <a:lstStyle/>
        <a:p>
          <a:endParaRPr lang="en-US"/>
        </a:p>
      </dgm:t>
    </dgm:pt>
    <dgm:pt modelId="{C1C58D66-9856-4040-AD55-5F25929597CF}" type="sibTrans" cxnId="{3E362B14-3A8A-4764-9EC6-F7B4F21E4003}">
      <dgm:prSet/>
      <dgm:spPr/>
      <dgm:t>
        <a:bodyPr/>
        <a:lstStyle/>
        <a:p>
          <a:endParaRPr lang="en-US"/>
        </a:p>
      </dgm:t>
    </dgm:pt>
    <dgm:pt modelId="{CFADB5E6-BB11-4EB7-B573-7A68DE82340E}">
      <dgm:prSet phldrT="[Text]"/>
      <dgm:spPr/>
      <dgm:t>
        <a:bodyPr/>
        <a:lstStyle/>
        <a:p>
          <a:r>
            <a:rPr lang="en-US" dirty="0" smtClean="0"/>
            <a:t>Artefacts</a:t>
          </a:r>
          <a:endParaRPr lang="en-US" dirty="0"/>
        </a:p>
      </dgm:t>
    </dgm:pt>
    <dgm:pt modelId="{4B563B9C-8F23-4B31-BD42-A4F48C99176D}" type="parTrans" cxnId="{A7DD36FF-0CBC-4656-846A-F81B299C7DCA}">
      <dgm:prSet/>
      <dgm:spPr/>
      <dgm:t>
        <a:bodyPr/>
        <a:lstStyle/>
        <a:p>
          <a:endParaRPr lang="en-US"/>
        </a:p>
      </dgm:t>
    </dgm:pt>
    <dgm:pt modelId="{1F631A34-EC53-4C1D-B996-1AEEEED55FAF}" type="sibTrans" cxnId="{A7DD36FF-0CBC-4656-846A-F81B299C7DCA}">
      <dgm:prSet/>
      <dgm:spPr/>
      <dgm:t>
        <a:bodyPr/>
        <a:lstStyle/>
        <a:p>
          <a:endParaRPr lang="en-US"/>
        </a:p>
      </dgm:t>
    </dgm:pt>
    <dgm:pt modelId="{5915FF96-57CB-4A5A-81B5-3B64178BEEDE}">
      <dgm:prSet phldrT="[Text]"/>
      <dgm:spPr/>
      <dgm:t>
        <a:bodyPr/>
        <a:lstStyle/>
        <a:p>
          <a:r>
            <a:rPr lang="en-US" dirty="0" smtClean="0"/>
            <a:t>Observation</a:t>
          </a:r>
          <a:endParaRPr lang="en-US" dirty="0"/>
        </a:p>
      </dgm:t>
    </dgm:pt>
    <dgm:pt modelId="{B3D9BCE4-5416-4AA1-B1A4-B8C9C530F070}" type="parTrans" cxnId="{A04B6167-9FDD-4F1F-8F83-A350DF6E6822}">
      <dgm:prSet/>
      <dgm:spPr/>
      <dgm:t>
        <a:bodyPr/>
        <a:lstStyle/>
        <a:p>
          <a:endParaRPr lang="en-US"/>
        </a:p>
      </dgm:t>
    </dgm:pt>
    <dgm:pt modelId="{3C17CA29-7A68-438F-A264-60AA41D8C81D}" type="sibTrans" cxnId="{A04B6167-9FDD-4F1F-8F83-A350DF6E6822}">
      <dgm:prSet/>
      <dgm:spPr/>
      <dgm:t>
        <a:bodyPr/>
        <a:lstStyle/>
        <a:p>
          <a:endParaRPr lang="en-US"/>
        </a:p>
      </dgm:t>
    </dgm:pt>
    <dgm:pt modelId="{0519B39E-66B7-4953-9E92-3C21208FC14C}">
      <dgm:prSet phldrT="[Text]"/>
      <dgm:spPr/>
      <dgm:t>
        <a:bodyPr/>
        <a:lstStyle/>
        <a:p>
          <a:r>
            <a:rPr lang="en-US" dirty="0" smtClean="0"/>
            <a:t>Categorization</a:t>
          </a:r>
          <a:endParaRPr lang="en-US" dirty="0"/>
        </a:p>
      </dgm:t>
    </dgm:pt>
    <dgm:pt modelId="{BFB4890C-27D1-44D5-BC5D-A66BF36665A7}" type="parTrans" cxnId="{B0AF80EA-3FFF-4029-938E-FDFF21167241}">
      <dgm:prSet/>
      <dgm:spPr/>
      <dgm:t>
        <a:bodyPr/>
        <a:lstStyle/>
        <a:p>
          <a:endParaRPr lang="en-US"/>
        </a:p>
      </dgm:t>
    </dgm:pt>
    <dgm:pt modelId="{66C3FB84-0273-4A1B-A578-B09F16C542BA}" type="sibTrans" cxnId="{B0AF80EA-3FFF-4029-938E-FDFF21167241}">
      <dgm:prSet/>
      <dgm:spPr/>
      <dgm:t>
        <a:bodyPr/>
        <a:lstStyle/>
        <a:p>
          <a:endParaRPr lang="en-US"/>
        </a:p>
      </dgm:t>
    </dgm:pt>
    <dgm:pt modelId="{8DE7F321-AE33-4150-9717-7E442DC3F2D3}">
      <dgm:prSet phldrT="[Text]"/>
      <dgm:spPr/>
      <dgm:t>
        <a:bodyPr/>
        <a:lstStyle/>
        <a:p>
          <a:r>
            <a:rPr lang="en-US" dirty="0" smtClean="0"/>
            <a:t>Analysis</a:t>
          </a:r>
          <a:endParaRPr lang="en-US" dirty="0"/>
        </a:p>
      </dgm:t>
    </dgm:pt>
    <dgm:pt modelId="{82659373-9990-4A72-907D-7569E9F7DDF5}" type="parTrans" cxnId="{8F487D04-B392-4333-A9B8-163B517B8B69}">
      <dgm:prSet/>
      <dgm:spPr/>
      <dgm:t>
        <a:bodyPr/>
        <a:lstStyle/>
        <a:p>
          <a:endParaRPr lang="en-US"/>
        </a:p>
      </dgm:t>
    </dgm:pt>
    <dgm:pt modelId="{DEA8DEF6-3FDE-42D5-8F1C-13C494D8333A}" type="sibTrans" cxnId="{8F487D04-B392-4333-A9B8-163B517B8B69}">
      <dgm:prSet/>
      <dgm:spPr/>
      <dgm:t>
        <a:bodyPr/>
        <a:lstStyle/>
        <a:p>
          <a:endParaRPr lang="en-US"/>
        </a:p>
      </dgm:t>
    </dgm:pt>
    <dgm:pt modelId="{BA36B4BC-A9F7-4BE5-AD86-608862FF3FEE}">
      <dgm:prSet phldrT="[Text]"/>
      <dgm:spPr/>
      <dgm:t>
        <a:bodyPr/>
        <a:lstStyle/>
        <a:p>
          <a:r>
            <a:rPr lang="en-US" smtClean="0"/>
            <a:t>Interpretation</a:t>
          </a:r>
          <a:endParaRPr lang="en-US" dirty="0"/>
        </a:p>
      </dgm:t>
    </dgm:pt>
    <dgm:pt modelId="{C00E5DAD-386D-43AC-A652-C67257B02377}" type="parTrans" cxnId="{22C2CE41-F863-4215-99B2-AA802F952E02}">
      <dgm:prSet/>
      <dgm:spPr/>
      <dgm:t>
        <a:bodyPr/>
        <a:lstStyle/>
        <a:p>
          <a:endParaRPr lang="en-US"/>
        </a:p>
      </dgm:t>
    </dgm:pt>
    <dgm:pt modelId="{52C9CB85-DFBA-4223-A521-B670B34414C1}" type="sibTrans" cxnId="{22C2CE41-F863-4215-99B2-AA802F952E02}">
      <dgm:prSet/>
      <dgm:spPr/>
      <dgm:t>
        <a:bodyPr/>
        <a:lstStyle/>
        <a:p>
          <a:endParaRPr lang="en-US"/>
        </a:p>
      </dgm:t>
    </dgm:pt>
    <dgm:pt modelId="{6C7FFD65-F01B-4977-996E-AB42E3E151B1}" type="pres">
      <dgm:prSet presAssocID="{116D22C3-E502-4EB1-9106-85AC8BBCFF3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B508780-6FC4-4390-9FFF-058AA5DA621F}" type="pres">
      <dgm:prSet presAssocID="{076AD194-484E-4597-86A0-336D565F8FE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39C9C6-1C11-41DB-9374-0B943E4924DD}" type="pres">
      <dgm:prSet presAssocID="{C1C58D66-9856-4040-AD55-5F25929597CF}" presName="sibTrans" presStyleLbl="sibTrans2D1" presStyleIdx="0" presStyleCnt="5"/>
      <dgm:spPr/>
      <dgm:t>
        <a:bodyPr/>
        <a:lstStyle/>
        <a:p>
          <a:endParaRPr lang="en-US"/>
        </a:p>
      </dgm:t>
    </dgm:pt>
    <dgm:pt modelId="{BAB7DB7C-96AE-4195-ADCF-E40D86866C5B}" type="pres">
      <dgm:prSet presAssocID="{C1C58D66-9856-4040-AD55-5F25929597CF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6E97C1CE-1B51-459F-BF5B-0EF6B8FD93FB}" type="pres">
      <dgm:prSet presAssocID="{CFADB5E6-BB11-4EB7-B573-7A68DE82340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47DA5A-49B7-4977-920A-F9ADFB1A5D1D}" type="pres">
      <dgm:prSet presAssocID="{1F631A34-EC53-4C1D-B996-1AEEEED55FAF}" presName="sibTrans" presStyleLbl="sibTrans2D1" presStyleIdx="1" presStyleCnt="5"/>
      <dgm:spPr/>
      <dgm:t>
        <a:bodyPr/>
        <a:lstStyle/>
        <a:p>
          <a:endParaRPr lang="en-US"/>
        </a:p>
      </dgm:t>
    </dgm:pt>
    <dgm:pt modelId="{F74843F7-04CF-4B8B-BAC7-9A1BEF9DD0DC}" type="pres">
      <dgm:prSet presAssocID="{1F631A34-EC53-4C1D-B996-1AEEEED55FAF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E43609D9-F671-40C9-B1FE-66CBA5AA0F8A}" type="pres">
      <dgm:prSet presAssocID="{5915FF96-57CB-4A5A-81B5-3B64178BEEDE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4FAF6A-78AC-40C5-A7DF-3717A2F93FCF}" type="pres">
      <dgm:prSet presAssocID="{3C17CA29-7A68-438F-A264-60AA41D8C81D}" presName="sibTrans" presStyleLbl="sibTrans2D1" presStyleIdx="2" presStyleCnt="5"/>
      <dgm:spPr/>
      <dgm:t>
        <a:bodyPr/>
        <a:lstStyle/>
        <a:p>
          <a:endParaRPr lang="en-US"/>
        </a:p>
      </dgm:t>
    </dgm:pt>
    <dgm:pt modelId="{1F96E833-312D-4671-A325-6E57519176CF}" type="pres">
      <dgm:prSet presAssocID="{3C17CA29-7A68-438F-A264-60AA41D8C81D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26D4043A-1124-4DED-ADE3-37EEEFBB1D08}" type="pres">
      <dgm:prSet presAssocID="{0519B39E-66B7-4953-9E92-3C21208FC14C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B94E83-259F-4E3C-91C6-910A1CFCE2F7}" type="pres">
      <dgm:prSet presAssocID="{66C3FB84-0273-4A1B-A578-B09F16C542BA}" presName="sibTrans" presStyleLbl="sibTrans2D1" presStyleIdx="3" presStyleCnt="5"/>
      <dgm:spPr/>
      <dgm:t>
        <a:bodyPr/>
        <a:lstStyle/>
        <a:p>
          <a:endParaRPr lang="en-US"/>
        </a:p>
      </dgm:t>
    </dgm:pt>
    <dgm:pt modelId="{0E355C57-BD44-4CB0-B358-712F3327D7E1}" type="pres">
      <dgm:prSet presAssocID="{66C3FB84-0273-4A1B-A578-B09F16C542BA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0783301D-E7D1-482F-9C85-08D28366433E}" type="pres">
      <dgm:prSet presAssocID="{8DE7F321-AE33-4150-9717-7E442DC3F2D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74BBAE-C7AA-4005-AD4F-9C6CC49BF739}" type="pres">
      <dgm:prSet presAssocID="{DEA8DEF6-3FDE-42D5-8F1C-13C494D8333A}" presName="sibTrans" presStyleLbl="sibTrans2D1" presStyleIdx="4" presStyleCnt="5"/>
      <dgm:spPr/>
      <dgm:t>
        <a:bodyPr/>
        <a:lstStyle/>
        <a:p>
          <a:endParaRPr lang="en-US"/>
        </a:p>
      </dgm:t>
    </dgm:pt>
    <dgm:pt modelId="{686EFEAE-0916-4448-9F9B-2572F346610D}" type="pres">
      <dgm:prSet presAssocID="{DEA8DEF6-3FDE-42D5-8F1C-13C494D8333A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8228159A-DF66-499F-B0B3-0E11E3968807}" type="pres">
      <dgm:prSet presAssocID="{BA36B4BC-A9F7-4BE5-AD86-608862FF3FEE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DACEDF5-DE22-E442-8653-EC7A5D9BB398}" type="presOf" srcId="{66C3FB84-0273-4A1B-A578-B09F16C542BA}" destId="{00B94E83-259F-4E3C-91C6-910A1CFCE2F7}" srcOrd="0" destOrd="0" presId="urn:microsoft.com/office/officeart/2005/8/layout/process5"/>
    <dgm:cxn modelId="{A7DD36FF-0CBC-4656-846A-F81B299C7DCA}" srcId="{116D22C3-E502-4EB1-9106-85AC8BBCFF39}" destId="{CFADB5E6-BB11-4EB7-B573-7A68DE82340E}" srcOrd="1" destOrd="0" parTransId="{4B563B9C-8F23-4B31-BD42-A4F48C99176D}" sibTransId="{1F631A34-EC53-4C1D-B996-1AEEEED55FAF}"/>
    <dgm:cxn modelId="{A04B6167-9FDD-4F1F-8F83-A350DF6E6822}" srcId="{116D22C3-E502-4EB1-9106-85AC8BBCFF39}" destId="{5915FF96-57CB-4A5A-81B5-3B64178BEEDE}" srcOrd="2" destOrd="0" parTransId="{B3D9BCE4-5416-4AA1-B1A4-B8C9C530F070}" sibTransId="{3C17CA29-7A68-438F-A264-60AA41D8C81D}"/>
    <dgm:cxn modelId="{CCBDAFAE-0A51-AF4F-9A3C-DC1D3D674558}" type="presOf" srcId="{116D22C3-E502-4EB1-9106-85AC8BBCFF39}" destId="{6C7FFD65-F01B-4977-996E-AB42E3E151B1}" srcOrd="0" destOrd="0" presId="urn:microsoft.com/office/officeart/2005/8/layout/process5"/>
    <dgm:cxn modelId="{5C68A4E5-5A82-654B-A95C-6D6842C3BE80}" type="presOf" srcId="{C1C58D66-9856-4040-AD55-5F25929597CF}" destId="{E839C9C6-1C11-41DB-9374-0B943E4924DD}" srcOrd="0" destOrd="0" presId="urn:microsoft.com/office/officeart/2005/8/layout/process5"/>
    <dgm:cxn modelId="{E175B771-A5C1-4246-BABB-364C1EC3C809}" type="presOf" srcId="{BA36B4BC-A9F7-4BE5-AD86-608862FF3FEE}" destId="{8228159A-DF66-499F-B0B3-0E11E3968807}" srcOrd="0" destOrd="0" presId="urn:microsoft.com/office/officeart/2005/8/layout/process5"/>
    <dgm:cxn modelId="{59E870CA-3D87-874F-9E64-C65633B7550A}" type="presOf" srcId="{1F631A34-EC53-4C1D-B996-1AEEEED55FAF}" destId="{F74843F7-04CF-4B8B-BAC7-9A1BEF9DD0DC}" srcOrd="1" destOrd="0" presId="urn:microsoft.com/office/officeart/2005/8/layout/process5"/>
    <dgm:cxn modelId="{3E362B14-3A8A-4764-9EC6-F7B4F21E4003}" srcId="{116D22C3-E502-4EB1-9106-85AC8BBCFF39}" destId="{076AD194-484E-4597-86A0-336D565F8FE0}" srcOrd="0" destOrd="0" parTransId="{D3C3E968-7E8B-4241-BABE-A9FDAD017D15}" sibTransId="{C1C58D66-9856-4040-AD55-5F25929597CF}"/>
    <dgm:cxn modelId="{4BC041FC-248B-F44D-8D1E-7B6933120187}" type="presOf" srcId="{66C3FB84-0273-4A1B-A578-B09F16C542BA}" destId="{0E355C57-BD44-4CB0-B358-712F3327D7E1}" srcOrd="1" destOrd="0" presId="urn:microsoft.com/office/officeart/2005/8/layout/process5"/>
    <dgm:cxn modelId="{E0A46BBE-2589-1B45-82F9-B8C76127C765}" type="presOf" srcId="{DEA8DEF6-3FDE-42D5-8F1C-13C494D8333A}" destId="{7274BBAE-C7AA-4005-AD4F-9C6CC49BF739}" srcOrd="0" destOrd="0" presId="urn:microsoft.com/office/officeart/2005/8/layout/process5"/>
    <dgm:cxn modelId="{A5CA5CA8-F24C-FA46-BBEF-F2DE49BF7457}" type="presOf" srcId="{5915FF96-57CB-4A5A-81B5-3B64178BEEDE}" destId="{E43609D9-F671-40C9-B1FE-66CBA5AA0F8A}" srcOrd="0" destOrd="0" presId="urn:microsoft.com/office/officeart/2005/8/layout/process5"/>
    <dgm:cxn modelId="{919878D1-C78B-584E-9C80-47C79117CE13}" type="presOf" srcId="{DEA8DEF6-3FDE-42D5-8F1C-13C494D8333A}" destId="{686EFEAE-0916-4448-9F9B-2572F346610D}" srcOrd="1" destOrd="0" presId="urn:microsoft.com/office/officeart/2005/8/layout/process5"/>
    <dgm:cxn modelId="{8F487D04-B392-4333-A9B8-163B517B8B69}" srcId="{116D22C3-E502-4EB1-9106-85AC8BBCFF39}" destId="{8DE7F321-AE33-4150-9717-7E442DC3F2D3}" srcOrd="4" destOrd="0" parTransId="{82659373-9990-4A72-907D-7569E9F7DDF5}" sibTransId="{DEA8DEF6-3FDE-42D5-8F1C-13C494D8333A}"/>
    <dgm:cxn modelId="{22C2CE41-F863-4215-99B2-AA802F952E02}" srcId="{116D22C3-E502-4EB1-9106-85AC8BBCFF39}" destId="{BA36B4BC-A9F7-4BE5-AD86-608862FF3FEE}" srcOrd="5" destOrd="0" parTransId="{C00E5DAD-386D-43AC-A652-C67257B02377}" sibTransId="{52C9CB85-DFBA-4223-A521-B670B34414C1}"/>
    <dgm:cxn modelId="{2E9064F3-7D6D-5E4A-A968-444D3CAB26B7}" type="presOf" srcId="{3C17CA29-7A68-438F-A264-60AA41D8C81D}" destId="{1F96E833-312D-4671-A325-6E57519176CF}" srcOrd="1" destOrd="0" presId="urn:microsoft.com/office/officeart/2005/8/layout/process5"/>
    <dgm:cxn modelId="{7BA7A55B-7C8A-AB43-97E8-79C8A0888D58}" type="presOf" srcId="{3C17CA29-7A68-438F-A264-60AA41D8C81D}" destId="{714FAF6A-78AC-40C5-A7DF-3717A2F93FCF}" srcOrd="0" destOrd="0" presId="urn:microsoft.com/office/officeart/2005/8/layout/process5"/>
    <dgm:cxn modelId="{8E94EB0C-0C9F-7C43-BF1A-6FE0C829E0DE}" type="presOf" srcId="{1F631A34-EC53-4C1D-B996-1AEEEED55FAF}" destId="{A347DA5A-49B7-4977-920A-F9ADFB1A5D1D}" srcOrd="0" destOrd="0" presId="urn:microsoft.com/office/officeart/2005/8/layout/process5"/>
    <dgm:cxn modelId="{ABEDC5C9-7200-2248-903F-1D2B5CF39463}" type="presOf" srcId="{CFADB5E6-BB11-4EB7-B573-7A68DE82340E}" destId="{6E97C1CE-1B51-459F-BF5B-0EF6B8FD93FB}" srcOrd="0" destOrd="0" presId="urn:microsoft.com/office/officeart/2005/8/layout/process5"/>
    <dgm:cxn modelId="{D4E5EDF7-3F9A-C54D-957E-C3DFF4FD9DD2}" type="presOf" srcId="{076AD194-484E-4597-86A0-336D565F8FE0}" destId="{FB508780-6FC4-4390-9FFF-058AA5DA621F}" srcOrd="0" destOrd="0" presId="urn:microsoft.com/office/officeart/2005/8/layout/process5"/>
    <dgm:cxn modelId="{1A95D518-0207-F04E-8578-D535BBC6087F}" type="presOf" srcId="{8DE7F321-AE33-4150-9717-7E442DC3F2D3}" destId="{0783301D-E7D1-482F-9C85-08D28366433E}" srcOrd="0" destOrd="0" presId="urn:microsoft.com/office/officeart/2005/8/layout/process5"/>
    <dgm:cxn modelId="{A1B9C515-1365-F44A-99B2-EF1F9BEF79E5}" type="presOf" srcId="{C1C58D66-9856-4040-AD55-5F25929597CF}" destId="{BAB7DB7C-96AE-4195-ADCF-E40D86866C5B}" srcOrd="1" destOrd="0" presId="urn:microsoft.com/office/officeart/2005/8/layout/process5"/>
    <dgm:cxn modelId="{549587E9-045C-8E4D-8111-9C59EC6A7144}" type="presOf" srcId="{0519B39E-66B7-4953-9E92-3C21208FC14C}" destId="{26D4043A-1124-4DED-ADE3-37EEEFBB1D08}" srcOrd="0" destOrd="0" presId="urn:microsoft.com/office/officeart/2005/8/layout/process5"/>
    <dgm:cxn modelId="{B0AF80EA-3FFF-4029-938E-FDFF21167241}" srcId="{116D22C3-E502-4EB1-9106-85AC8BBCFF39}" destId="{0519B39E-66B7-4953-9E92-3C21208FC14C}" srcOrd="3" destOrd="0" parTransId="{BFB4890C-27D1-44D5-BC5D-A66BF36665A7}" sibTransId="{66C3FB84-0273-4A1B-A578-B09F16C542BA}"/>
    <dgm:cxn modelId="{400C237E-E840-5D4F-9EBC-6881CDC427DB}" type="presParOf" srcId="{6C7FFD65-F01B-4977-996E-AB42E3E151B1}" destId="{FB508780-6FC4-4390-9FFF-058AA5DA621F}" srcOrd="0" destOrd="0" presId="urn:microsoft.com/office/officeart/2005/8/layout/process5"/>
    <dgm:cxn modelId="{491BA304-2F1E-2A45-9350-A7198AA04B01}" type="presParOf" srcId="{6C7FFD65-F01B-4977-996E-AB42E3E151B1}" destId="{E839C9C6-1C11-41DB-9374-0B943E4924DD}" srcOrd="1" destOrd="0" presId="urn:microsoft.com/office/officeart/2005/8/layout/process5"/>
    <dgm:cxn modelId="{B93DB830-3584-EC4A-8B46-E13CE584DC11}" type="presParOf" srcId="{E839C9C6-1C11-41DB-9374-0B943E4924DD}" destId="{BAB7DB7C-96AE-4195-ADCF-E40D86866C5B}" srcOrd="0" destOrd="0" presId="urn:microsoft.com/office/officeart/2005/8/layout/process5"/>
    <dgm:cxn modelId="{9F0471A5-FD8B-3F42-A2FC-0D41EA290B1E}" type="presParOf" srcId="{6C7FFD65-F01B-4977-996E-AB42E3E151B1}" destId="{6E97C1CE-1B51-459F-BF5B-0EF6B8FD93FB}" srcOrd="2" destOrd="0" presId="urn:microsoft.com/office/officeart/2005/8/layout/process5"/>
    <dgm:cxn modelId="{3E21399D-B1DB-DC43-98D0-DD721C0F7EC2}" type="presParOf" srcId="{6C7FFD65-F01B-4977-996E-AB42E3E151B1}" destId="{A347DA5A-49B7-4977-920A-F9ADFB1A5D1D}" srcOrd="3" destOrd="0" presId="urn:microsoft.com/office/officeart/2005/8/layout/process5"/>
    <dgm:cxn modelId="{54965CF2-B5F2-C847-9905-C418F7966C4E}" type="presParOf" srcId="{A347DA5A-49B7-4977-920A-F9ADFB1A5D1D}" destId="{F74843F7-04CF-4B8B-BAC7-9A1BEF9DD0DC}" srcOrd="0" destOrd="0" presId="urn:microsoft.com/office/officeart/2005/8/layout/process5"/>
    <dgm:cxn modelId="{7A03751A-409F-AB46-A2EC-C5A6CD0AC34F}" type="presParOf" srcId="{6C7FFD65-F01B-4977-996E-AB42E3E151B1}" destId="{E43609D9-F671-40C9-B1FE-66CBA5AA0F8A}" srcOrd="4" destOrd="0" presId="urn:microsoft.com/office/officeart/2005/8/layout/process5"/>
    <dgm:cxn modelId="{0DBBD295-6842-F74E-98BB-762EC94D827D}" type="presParOf" srcId="{6C7FFD65-F01B-4977-996E-AB42E3E151B1}" destId="{714FAF6A-78AC-40C5-A7DF-3717A2F93FCF}" srcOrd="5" destOrd="0" presId="urn:microsoft.com/office/officeart/2005/8/layout/process5"/>
    <dgm:cxn modelId="{7BF14891-09AC-D44D-A260-5E208F720C4A}" type="presParOf" srcId="{714FAF6A-78AC-40C5-A7DF-3717A2F93FCF}" destId="{1F96E833-312D-4671-A325-6E57519176CF}" srcOrd="0" destOrd="0" presId="urn:microsoft.com/office/officeart/2005/8/layout/process5"/>
    <dgm:cxn modelId="{70353D3A-9B87-AD4F-8170-2D4D17379115}" type="presParOf" srcId="{6C7FFD65-F01B-4977-996E-AB42E3E151B1}" destId="{26D4043A-1124-4DED-ADE3-37EEEFBB1D08}" srcOrd="6" destOrd="0" presId="urn:microsoft.com/office/officeart/2005/8/layout/process5"/>
    <dgm:cxn modelId="{AE378203-7249-6B47-B9B6-F6A65F9DC5EA}" type="presParOf" srcId="{6C7FFD65-F01B-4977-996E-AB42E3E151B1}" destId="{00B94E83-259F-4E3C-91C6-910A1CFCE2F7}" srcOrd="7" destOrd="0" presId="urn:microsoft.com/office/officeart/2005/8/layout/process5"/>
    <dgm:cxn modelId="{8DB65510-15D9-1142-A8D9-5A719BFB04F2}" type="presParOf" srcId="{00B94E83-259F-4E3C-91C6-910A1CFCE2F7}" destId="{0E355C57-BD44-4CB0-B358-712F3327D7E1}" srcOrd="0" destOrd="0" presId="urn:microsoft.com/office/officeart/2005/8/layout/process5"/>
    <dgm:cxn modelId="{C674151E-5A97-DB48-8CDE-BEB26897F620}" type="presParOf" srcId="{6C7FFD65-F01B-4977-996E-AB42E3E151B1}" destId="{0783301D-E7D1-482F-9C85-08D28366433E}" srcOrd="8" destOrd="0" presId="urn:microsoft.com/office/officeart/2005/8/layout/process5"/>
    <dgm:cxn modelId="{FB7ED49A-2024-C146-8740-45464391B83F}" type="presParOf" srcId="{6C7FFD65-F01B-4977-996E-AB42E3E151B1}" destId="{7274BBAE-C7AA-4005-AD4F-9C6CC49BF739}" srcOrd="9" destOrd="0" presId="urn:microsoft.com/office/officeart/2005/8/layout/process5"/>
    <dgm:cxn modelId="{4E90A502-3A3C-D44A-8FA9-BDB00A778D1D}" type="presParOf" srcId="{7274BBAE-C7AA-4005-AD4F-9C6CC49BF739}" destId="{686EFEAE-0916-4448-9F9B-2572F346610D}" srcOrd="0" destOrd="0" presId="urn:microsoft.com/office/officeart/2005/8/layout/process5"/>
    <dgm:cxn modelId="{A8BF9E40-ACE9-7540-8676-AFF4A853B6CA}" type="presParOf" srcId="{6C7FFD65-F01B-4977-996E-AB42E3E151B1}" destId="{8228159A-DF66-499F-B0B3-0E11E3968807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508780-6FC4-4390-9FFF-058AA5DA621F}">
      <dsp:nvSpPr>
        <dsp:cNvPr id="0" name=""/>
        <dsp:cNvSpPr/>
      </dsp:nvSpPr>
      <dsp:spPr>
        <a:xfrm>
          <a:off x="7233" y="533479"/>
          <a:ext cx="2161877" cy="12971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Social world</a:t>
          </a:r>
          <a:endParaRPr lang="en-US" sz="2500" kern="1200" dirty="0"/>
        </a:p>
      </dsp:txBody>
      <dsp:txXfrm>
        <a:off x="45225" y="571471"/>
        <a:ext cx="2085893" cy="1221142"/>
      </dsp:txXfrm>
    </dsp:sp>
    <dsp:sp modelId="{E839C9C6-1C11-41DB-9374-0B943E4924DD}">
      <dsp:nvSpPr>
        <dsp:cNvPr id="0" name=""/>
        <dsp:cNvSpPr/>
      </dsp:nvSpPr>
      <dsp:spPr>
        <a:xfrm>
          <a:off x="2359355" y="913970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2359355" y="1021199"/>
        <a:ext cx="320822" cy="321687"/>
      </dsp:txXfrm>
    </dsp:sp>
    <dsp:sp modelId="{6E97C1CE-1B51-459F-BF5B-0EF6B8FD93FB}">
      <dsp:nvSpPr>
        <dsp:cNvPr id="0" name=""/>
        <dsp:cNvSpPr/>
      </dsp:nvSpPr>
      <dsp:spPr>
        <a:xfrm>
          <a:off x="3033861" y="533479"/>
          <a:ext cx="2161877" cy="12971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Artefacts</a:t>
          </a:r>
          <a:endParaRPr lang="en-US" sz="2500" kern="1200" dirty="0"/>
        </a:p>
      </dsp:txBody>
      <dsp:txXfrm>
        <a:off x="3071853" y="571471"/>
        <a:ext cx="2085893" cy="1221142"/>
      </dsp:txXfrm>
    </dsp:sp>
    <dsp:sp modelId="{A347DA5A-49B7-4977-920A-F9ADFB1A5D1D}">
      <dsp:nvSpPr>
        <dsp:cNvPr id="0" name=""/>
        <dsp:cNvSpPr/>
      </dsp:nvSpPr>
      <dsp:spPr>
        <a:xfrm>
          <a:off x="5385983" y="913970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5385983" y="1021199"/>
        <a:ext cx="320822" cy="321687"/>
      </dsp:txXfrm>
    </dsp:sp>
    <dsp:sp modelId="{E43609D9-F671-40C9-B1FE-66CBA5AA0F8A}">
      <dsp:nvSpPr>
        <dsp:cNvPr id="0" name=""/>
        <dsp:cNvSpPr/>
      </dsp:nvSpPr>
      <dsp:spPr>
        <a:xfrm>
          <a:off x="6060489" y="533479"/>
          <a:ext cx="2161877" cy="12971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Observation</a:t>
          </a:r>
          <a:endParaRPr lang="en-US" sz="2500" kern="1200" dirty="0"/>
        </a:p>
      </dsp:txBody>
      <dsp:txXfrm>
        <a:off x="6098481" y="571471"/>
        <a:ext cx="2085893" cy="1221142"/>
      </dsp:txXfrm>
    </dsp:sp>
    <dsp:sp modelId="{714FAF6A-78AC-40C5-A7DF-3717A2F93FCF}">
      <dsp:nvSpPr>
        <dsp:cNvPr id="0" name=""/>
        <dsp:cNvSpPr/>
      </dsp:nvSpPr>
      <dsp:spPr>
        <a:xfrm rot="5400000">
          <a:off x="6912269" y="1981937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 rot="-5400000">
        <a:off x="6980585" y="2020851"/>
        <a:ext cx="321687" cy="320822"/>
      </dsp:txXfrm>
    </dsp:sp>
    <dsp:sp modelId="{26D4043A-1124-4DED-ADE3-37EEEFBB1D08}">
      <dsp:nvSpPr>
        <dsp:cNvPr id="0" name=""/>
        <dsp:cNvSpPr/>
      </dsp:nvSpPr>
      <dsp:spPr>
        <a:xfrm>
          <a:off x="6060489" y="2695356"/>
          <a:ext cx="2161877" cy="12971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Categorization</a:t>
          </a:r>
          <a:endParaRPr lang="en-US" sz="2500" kern="1200" dirty="0"/>
        </a:p>
      </dsp:txBody>
      <dsp:txXfrm>
        <a:off x="6098481" y="2733348"/>
        <a:ext cx="2085893" cy="1221142"/>
      </dsp:txXfrm>
    </dsp:sp>
    <dsp:sp modelId="{00B94E83-259F-4E3C-91C6-910A1CFCE2F7}">
      <dsp:nvSpPr>
        <dsp:cNvPr id="0" name=""/>
        <dsp:cNvSpPr/>
      </dsp:nvSpPr>
      <dsp:spPr>
        <a:xfrm rot="10800000">
          <a:off x="5411926" y="3075847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 rot="10800000">
        <a:off x="5549421" y="3183076"/>
        <a:ext cx="320822" cy="321687"/>
      </dsp:txXfrm>
    </dsp:sp>
    <dsp:sp modelId="{0783301D-E7D1-482F-9C85-08D28366433E}">
      <dsp:nvSpPr>
        <dsp:cNvPr id="0" name=""/>
        <dsp:cNvSpPr/>
      </dsp:nvSpPr>
      <dsp:spPr>
        <a:xfrm>
          <a:off x="3033861" y="2695356"/>
          <a:ext cx="2161877" cy="12971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Analysis</a:t>
          </a:r>
          <a:endParaRPr lang="en-US" sz="2500" kern="1200" dirty="0"/>
        </a:p>
      </dsp:txBody>
      <dsp:txXfrm>
        <a:off x="3071853" y="2733348"/>
        <a:ext cx="2085893" cy="1221142"/>
      </dsp:txXfrm>
    </dsp:sp>
    <dsp:sp modelId="{7274BBAE-C7AA-4005-AD4F-9C6CC49BF739}">
      <dsp:nvSpPr>
        <dsp:cNvPr id="0" name=""/>
        <dsp:cNvSpPr/>
      </dsp:nvSpPr>
      <dsp:spPr>
        <a:xfrm rot="10800000">
          <a:off x="2385298" y="3075847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 rot="10800000">
        <a:off x="2522793" y="3183076"/>
        <a:ext cx="320822" cy="321687"/>
      </dsp:txXfrm>
    </dsp:sp>
    <dsp:sp modelId="{8228159A-DF66-499F-B0B3-0E11E3968807}">
      <dsp:nvSpPr>
        <dsp:cNvPr id="0" name=""/>
        <dsp:cNvSpPr/>
      </dsp:nvSpPr>
      <dsp:spPr>
        <a:xfrm>
          <a:off x="7233" y="2695356"/>
          <a:ext cx="2161877" cy="12971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smtClean="0"/>
            <a:t>Interpretation</a:t>
          </a:r>
          <a:endParaRPr lang="en-US" sz="2500" kern="1200" dirty="0"/>
        </a:p>
      </dsp:txBody>
      <dsp:txXfrm>
        <a:off x="45225" y="2733348"/>
        <a:ext cx="2085893" cy="12211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853C8-FAD6-4D40-A214-86FD19FE5939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B8C0B-0FFA-9A4F-B05C-A5C9B0B22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6422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6BD56-52CD-4160-A495-927D695DD471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D8A529-964F-4E7B-8339-2B3BB57B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4196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E86C3-7D3F-47DC-8FB9-0C9588E216AA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769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F8D0-3EA8-3249-B8CF-F9E160A915BD}" type="datetime1">
              <a:rPr lang="en-US" smtClean="0"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A4CF-A157-4ED4-9AE2-49B75BB47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41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E21D4-2F96-3348-B5AE-BAE4B5369DB7}" type="datetime1">
              <a:rPr lang="en-US" smtClean="0"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A4CF-A157-4ED4-9AE2-49B75BB47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50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DEA2-E2F8-BD4F-B592-1F79A9CD3062}" type="datetime1">
              <a:rPr lang="en-US" smtClean="0"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A4CF-A157-4ED4-9AE2-49B75BB47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1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DDFD6-EF7B-A64D-BDA3-7226F7A8FC75}" type="datetime1">
              <a:rPr lang="en-US" smtClean="0"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A4CF-A157-4ED4-9AE2-49B75BB47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40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48629-C109-3846-B304-433AF19DBE93}" type="datetime1">
              <a:rPr lang="en-US" smtClean="0"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A4CF-A157-4ED4-9AE2-49B75BB47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95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262E-F5C7-AB4D-AC18-75B18947C20C}" type="datetime1">
              <a:rPr lang="en-US" smtClean="0"/>
              <a:t>9/10/2015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A4CF-A157-4ED4-9AE2-49B75BB47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6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A150-98AD-1D4E-A24E-DA3A1DBA9125}" type="datetime1">
              <a:rPr lang="en-US" smtClean="0"/>
              <a:t>9/10/2015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A4CF-A157-4ED4-9AE2-49B75BB47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85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631E5-85CD-3948-9F41-A0F0C68043F1}" type="datetime1">
              <a:rPr lang="en-US" smtClean="0"/>
              <a:t>9/10/2015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A4CF-A157-4ED4-9AE2-49B75BB47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929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C5FB-9DCC-3548-B89A-837377309331}" type="datetime1">
              <a:rPr lang="en-US" smtClean="0"/>
              <a:t>9/10/2015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A4CF-A157-4ED4-9AE2-49B75BB47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39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72BCA-D732-A24D-B656-DC33776C9DF6}" type="datetime1">
              <a:rPr lang="en-US" smtClean="0"/>
              <a:t>9/10/2015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A4CF-A157-4ED4-9AE2-49B75BB47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84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7237E-DBF2-8144-B5E4-539174987597}" type="datetime1">
              <a:rPr lang="en-US" smtClean="0"/>
              <a:t>9/10/2015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A4CF-A157-4ED4-9AE2-49B75BB47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013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998FB-F245-3045-9541-88248C660691}" type="datetime1">
              <a:rPr lang="en-US" smtClean="0"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@DARTSupporters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8A4CF-A157-4ED4-9AE2-49B75BB47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577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artstatement.or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19200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DA-RT: From the Ethics Guide Revisions to the Journal Editors’ Joint Statement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2819400"/>
          </a:xfrm>
        </p:spPr>
        <p:txBody>
          <a:bodyPr>
            <a:normAutofit/>
          </a:bodyPr>
          <a:lstStyle/>
          <a:p>
            <a:endParaRPr lang="en-US" altLang="en-US" dirty="0" smtClean="0"/>
          </a:p>
          <a:p>
            <a:r>
              <a:rPr lang="en-US" altLang="en-US" b="1" dirty="0" smtClean="0"/>
              <a:t>@</a:t>
            </a:r>
            <a:r>
              <a:rPr lang="en-US" altLang="en-US" b="1" dirty="0" err="1" smtClean="0"/>
              <a:t>ColinElman</a:t>
            </a:r>
            <a:r>
              <a:rPr lang="en-US" altLang="en-US" b="1" dirty="0" smtClean="0"/>
              <a:t>, Syracuse University</a:t>
            </a:r>
          </a:p>
          <a:p>
            <a:r>
              <a:rPr lang="en-US" b="1" dirty="0" smtClean="0"/>
              <a:t>@</a:t>
            </a:r>
            <a:r>
              <a:rPr lang="en-US" b="1" dirty="0" err="1" smtClean="0"/>
              <a:t>ArthurLupia</a:t>
            </a:r>
            <a:r>
              <a:rPr lang="en-US" b="1" dirty="0" smtClean="0"/>
              <a:t>, </a:t>
            </a:r>
            <a:r>
              <a:rPr lang="en-US" b="1" dirty="0"/>
              <a:t>U</a:t>
            </a:r>
            <a:r>
              <a:rPr lang="en-US" b="1" dirty="0" smtClean="0"/>
              <a:t> of Michigan</a:t>
            </a:r>
          </a:p>
          <a:p>
            <a:r>
              <a:rPr lang="en-US" b="1" dirty="0" smtClean="0"/>
              <a:t>@</a:t>
            </a:r>
            <a:r>
              <a:rPr lang="en-US" b="1" dirty="0" err="1" smtClean="0"/>
              <a:t>DARTsupporters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99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Universal but not homogeneous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</a:t>
            </a:r>
            <a:r>
              <a:rPr lang="en-US" dirty="0">
                <a:solidFill>
                  <a:srgbClr val="FF0000"/>
                </a:solidFill>
              </a:rPr>
              <a:t>justification for </a:t>
            </a:r>
            <a:r>
              <a:rPr lang="en-US" dirty="0" smtClean="0">
                <a:solidFill>
                  <a:srgbClr val="FF0000"/>
                </a:solidFill>
              </a:rPr>
              <a:t>openness </a:t>
            </a:r>
            <a:r>
              <a:rPr lang="en-US" dirty="0" smtClean="0"/>
              <a:t>and the </a:t>
            </a:r>
            <a:r>
              <a:rPr lang="en-US" dirty="0" smtClean="0">
                <a:solidFill>
                  <a:srgbClr val="FF0000"/>
                </a:solidFill>
              </a:rPr>
              <a:t>benefits of research transparency and data sharing</a:t>
            </a:r>
            <a:r>
              <a:rPr lang="en-US" dirty="0" smtClean="0"/>
              <a:t> apply to all research traditions.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optimal </a:t>
            </a:r>
            <a:r>
              <a:rPr lang="en-US" dirty="0"/>
              <a:t>means of </a:t>
            </a:r>
            <a:r>
              <a:rPr lang="en-US" dirty="0" smtClean="0"/>
              <a:t>achieving goals should </a:t>
            </a:r>
            <a:r>
              <a:rPr lang="en-US" dirty="0" smtClean="0">
                <a:solidFill>
                  <a:srgbClr val="FF0000"/>
                </a:solidFill>
              </a:rPr>
              <a:t>respect the </a:t>
            </a:r>
            <a:r>
              <a:rPr lang="en-US" dirty="0">
                <a:solidFill>
                  <a:srgbClr val="FF0000"/>
                </a:solidFill>
              </a:rPr>
              <a:t>challenges and opportunities</a:t>
            </a:r>
            <a:r>
              <a:rPr lang="en-US" dirty="0"/>
              <a:t> that characterize various research traditions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Requires </a:t>
            </a:r>
            <a:r>
              <a:rPr lang="en-US" dirty="0" smtClean="0">
                <a:solidFill>
                  <a:srgbClr val="FF0000"/>
                </a:solidFill>
              </a:rPr>
              <a:t>“live and let live,” not cohabitation</a:t>
            </a:r>
            <a:r>
              <a:rPr lang="en-US" dirty="0" smtClean="0"/>
              <a:t>. Only need to accept that different scholarly communities have different evidence-based research traditions. Can share openness principles without signing on to the other tradition. 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584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Journal Editors?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They are often </a:t>
            </a:r>
            <a:r>
              <a:rPr lang="en-US" dirty="0" smtClean="0">
                <a:solidFill>
                  <a:srgbClr val="FF0000"/>
                </a:solidFill>
              </a:rPr>
              <a:t>opinion leaders </a:t>
            </a:r>
            <a:r>
              <a:rPr lang="en-US" dirty="0" smtClean="0"/>
              <a:t>with considerable influence in their respective research communities.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Attracting a diverse population </a:t>
            </a:r>
            <a:r>
              <a:rPr lang="en-US" dirty="0" smtClean="0"/>
              <a:t>of editors reflects DA-RT’s philosophy: common principles, but instantiated differently according to the journal’s commitments.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Early adopters can reduce anxiety </a:t>
            </a:r>
            <a:r>
              <a:rPr lang="en-US" dirty="0" smtClean="0"/>
              <a:t>for second movers, provide exemplar authors guidelines etc.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070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Help Editors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Provide </a:t>
            </a:r>
            <a:r>
              <a:rPr lang="en-US" dirty="0" smtClean="0">
                <a:solidFill>
                  <a:srgbClr val="FF0000"/>
                </a:solidFill>
              </a:rPr>
              <a:t>help </a:t>
            </a:r>
            <a:r>
              <a:rPr lang="en-US" dirty="0" smtClean="0">
                <a:solidFill>
                  <a:srgbClr val="FF0000"/>
                </a:solidFill>
              </a:rPr>
              <a:t>articulating standards </a:t>
            </a:r>
            <a:r>
              <a:rPr lang="en-US" dirty="0" smtClean="0"/>
              <a:t>that respect their research traditions.</a:t>
            </a:r>
          </a:p>
          <a:p>
            <a:endParaRPr lang="en-US" dirty="0" smtClean="0"/>
          </a:p>
          <a:p>
            <a:r>
              <a:rPr lang="en-US" dirty="0" smtClean="0"/>
              <a:t>Point them towards </a:t>
            </a:r>
            <a:r>
              <a:rPr lang="en-US" dirty="0" smtClean="0">
                <a:solidFill>
                  <a:srgbClr val="FF0000"/>
                </a:solidFill>
              </a:rPr>
              <a:t>plug and play infrastructure.</a:t>
            </a:r>
          </a:p>
          <a:p>
            <a:pPr lvl="1"/>
            <a:r>
              <a:rPr lang="en-US" dirty="0" smtClean="0"/>
              <a:t>They can achieve their goals without hiring additional staff or other large investments (expertise in code or data checking).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123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Joint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Proposed by editors. </a:t>
            </a:r>
            <a:r>
              <a:rPr lang="en-US" dirty="0" smtClean="0"/>
              <a:t>Can be seen </a:t>
            </a:r>
            <a:r>
              <a:rPr lang="en-US" dirty="0"/>
              <a:t>at </a:t>
            </a:r>
            <a:r>
              <a:rPr lang="en-US" dirty="0" smtClean="0">
                <a:hlinkClick r:id="rId2"/>
              </a:rPr>
              <a:t>http://www.dartstatement.org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Crafted by workshop participants and others who asked to join the conversation.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Goal: A document that can help editors from many research traditions </a:t>
            </a:r>
            <a:r>
              <a:rPr lang="en-US" dirty="0" smtClean="0">
                <a:solidFill>
                  <a:srgbClr val="FF0000"/>
                </a:solidFill>
              </a:rPr>
              <a:t>achieve credibility and legitimacy aspirations.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66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Commitment 1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1. Require that </a:t>
            </a:r>
            <a:r>
              <a:rPr lang="en-US" dirty="0">
                <a:solidFill>
                  <a:srgbClr val="FF0000"/>
                </a:solidFill>
              </a:rPr>
              <a:t>cited data </a:t>
            </a:r>
            <a:r>
              <a:rPr lang="en-US" dirty="0"/>
              <a:t>are available at the time of publication through a </a:t>
            </a:r>
            <a:r>
              <a:rPr lang="en-US" dirty="0">
                <a:solidFill>
                  <a:srgbClr val="FF0000"/>
                </a:solidFill>
              </a:rPr>
              <a:t>trusted digital repository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Plus advice about restricted data.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60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Commitment 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2. Require </a:t>
            </a:r>
            <a:r>
              <a:rPr lang="en-US" dirty="0" smtClean="0">
                <a:solidFill>
                  <a:srgbClr val="FF0000"/>
                </a:solidFill>
              </a:rPr>
              <a:t>clear delineation </a:t>
            </a:r>
            <a:r>
              <a:rPr lang="en-US" dirty="0" smtClean="0"/>
              <a:t>of the </a:t>
            </a:r>
            <a:r>
              <a:rPr lang="en-US" dirty="0">
                <a:solidFill>
                  <a:srgbClr val="FF0000"/>
                </a:solidFill>
              </a:rPr>
              <a:t>analytic procedures </a:t>
            </a:r>
            <a:r>
              <a:rPr lang="en-US" dirty="0"/>
              <a:t>upon which </a:t>
            </a:r>
            <a:r>
              <a:rPr lang="en-US" dirty="0" smtClean="0"/>
              <a:t>published </a:t>
            </a:r>
            <a:r>
              <a:rPr lang="en-US" dirty="0"/>
              <a:t>claims </a:t>
            </a:r>
            <a:r>
              <a:rPr lang="en-US" dirty="0" smtClean="0"/>
              <a:t>rely.</a:t>
            </a:r>
          </a:p>
          <a:p>
            <a:r>
              <a:rPr lang="en-US" dirty="0" smtClean="0"/>
              <a:t>Where possible, provide </a:t>
            </a:r>
            <a:r>
              <a:rPr lang="en-US" dirty="0"/>
              <a:t>access to all relevant </a:t>
            </a:r>
            <a:r>
              <a:rPr lang="en-US" dirty="0" smtClean="0"/>
              <a:t>materials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Otherwise, share as much as possible </a:t>
            </a:r>
            <a:r>
              <a:rPr lang="en-US" dirty="0"/>
              <a:t>through a trusted digital repository.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70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Commitment 3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smtClean="0">
                <a:solidFill>
                  <a:srgbClr val="C00000"/>
                </a:solidFill>
              </a:rPr>
              <a:t>Data </a:t>
            </a:r>
            <a:r>
              <a:rPr lang="en-US" dirty="0">
                <a:solidFill>
                  <a:srgbClr val="C00000"/>
                </a:solidFill>
              </a:rPr>
              <a:t>citation </a:t>
            </a:r>
            <a:r>
              <a:rPr lang="en-US" dirty="0" smtClean="0">
                <a:solidFill>
                  <a:srgbClr val="C00000"/>
                </a:solidFill>
              </a:rPr>
              <a:t>policy: </a:t>
            </a:r>
            <a:r>
              <a:rPr lang="en-US" dirty="0" smtClean="0"/>
              <a:t>require explicit citations of all data used in claims. </a:t>
            </a:r>
          </a:p>
          <a:p>
            <a:pPr lvl="1"/>
            <a:r>
              <a:rPr lang="en-US" dirty="0" smtClean="0"/>
              <a:t>Elements include:</a:t>
            </a:r>
          </a:p>
          <a:p>
            <a:pPr lvl="2"/>
            <a:r>
              <a:rPr lang="en-US" dirty="0" smtClean="0"/>
              <a:t>a dataset’s author(s), </a:t>
            </a:r>
          </a:p>
          <a:p>
            <a:pPr lvl="2"/>
            <a:r>
              <a:rPr lang="en-US" dirty="0" smtClean="0"/>
              <a:t>title</a:t>
            </a:r>
            <a:r>
              <a:rPr lang="en-US" dirty="0"/>
              <a:t>, </a:t>
            </a:r>
            <a:endParaRPr lang="en-US" dirty="0" smtClean="0"/>
          </a:p>
          <a:p>
            <a:pPr lvl="2"/>
            <a:r>
              <a:rPr lang="en-US" dirty="0" smtClean="0"/>
              <a:t>date</a:t>
            </a:r>
            <a:r>
              <a:rPr lang="en-US" dirty="0"/>
              <a:t>, </a:t>
            </a:r>
            <a:endParaRPr lang="en-US" dirty="0" smtClean="0"/>
          </a:p>
          <a:p>
            <a:pPr lvl="2"/>
            <a:r>
              <a:rPr lang="en-US" dirty="0" smtClean="0"/>
              <a:t>version</a:t>
            </a:r>
            <a:r>
              <a:rPr lang="en-US" dirty="0"/>
              <a:t>, </a:t>
            </a:r>
            <a:endParaRPr lang="en-US" dirty="0" smtClean="0"/>
          </a:p>
          <a:p>
            <a:pPr lvl="2"/>
            <a:r>
              <a:rPr lang="en-US" dirty="0" smtClean="0"/>
              <a:t>and </a:t>
            </a:r>
            <a:r>
              <a:rPr lang="en-US" dirty="0"/>
              <a:t>a persistent identifier.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61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Commitment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4. Ensure </a:t>
            </a:r>
            <a:r>
              <a:rPr lang="en-US" dirty="0"/>
              <a:t>that journal style guides, codes of ethics, publication manuals, </a:t>
            </a:r>
            <a:r>
              <a:rPr lang="en-US" dirty="0" smtClean="0"/>
              <a:t>etc. include </a:t>
            </a:r>
            <a:r>
              <a:rPr lang="en-US" dirty="0"/>
              <a:t>improved data access and research transparency requirements.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45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Strategic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Incentives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Scholars want to publish</a:t>
            </a:r>
            <a:endParaRPr lang="en-US" dirty="0" smtClean="0"/>
          </a:p>
          <a:p>
            <a:pPr lvl="1"/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ditors want support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Expand the coalition</a:t>
            </a:r>
          </a:p>
          <a:p>
            <a:pPr lvl="1"/>
            <a:r>
              <a:rPr lang="en-US" dirty="0" smtClean="0"/>
              <a:t>“</a:t>
            </a:r>
            <a:r>
              <a:rPr lang="en-US" dirty="0"/>
              <a:t>bottom up</a:t>
            </a:r>
            <a:r>
              <a:rPr lang="en-US" dirty="0" smtClean="0"/>
              <a:t>” is a way to build credibility and relationships</a:t>
            </a:r>
            <a:endParaRPr lang="en-US" dirty="0"/>
          </a:p>
          <a:p>
            <a:pPr lvl="1"/>
            <a:r>
              <a:rPr lang="en-US" dirty="0" smtClean="0"/>
              <a:t>“</a:t>
            </a:r>
            <a:r>
              <a:rPr lang="en-US" dirty="0"/>
              <a:t>No” is an acceptable answer.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Create Big Signals</a:t>
            </a:r>
          </a:p>
          <a:p>
            <a:pPr lvl="1"/>
            <a:r>
              <a:rPr lang="en-US" dirty="0" smtClean="0"/>
              <a:t>“By date X, all of the journals in which you most want to publish will require data-sharing and comprehensive documentation.”</a:t>
            </a:r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07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Thank you for improving the value of social science.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@</a:t>
            </a:r>
            <a:r>
              <a:rPr lang="en-US" dirty="0" err="1" smtClean="0"/>
              <a:t>DARTsupporters</a:t>
            </a:r>
            <a:endParaRPr lang="en-US" dirty="0" smtClean="0"/>
          </a:p>
          <a:p>
            <a:r>
              <a:rPr lang="en-US" smtClean="0"/>
              <a:t>www.dartinformation.org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4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What is DA-RT?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Three sources produce </a:t>
            </a:r>
            <a:r>
              <a:rPr lang="en-US" dirty="0" smtClean="0">
                <a:solidFill>
                  <a:srgbClr val="FF0000"/>
                </a:solidFill>
              </a:rPr>
              <a:t>credibility</a:t>
            </a:r>
            <a:r>
              <a:rPr lang="en-US" dirty="0" smtClean="0"/>
              <a:t> and</a:t>
            </a:r>
            <a:r>
              <a:rPr lang="en-US" dirty="0" smtClean="0">
                <a:solidFill>
                  <a:srgbClr val="FF0000"/>
                </a:solidFill>
              </a:rPr>
              <a:t> legitimacy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n-US" u="sng" dirty="0" smtClean="0"/>
              <a:t>D</a:t>
            </a:r>
            <a:r>
              <a:rPr lang="en-US" dirty="0" smtClean="0"/>
              <a:t>ata </a:t>
            </a:r>
            <a:r>
              <a:rPr lang="en-US" u="sng" dirty="0" smtClean="0"/>
              <a:t>A</a:t>
            </a:r>
            <a:r>
              <a:rPr lang="en-US" dirty="0" smtClean="0"/>
              <a:t>ccess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n-US" u="sng" dirty="0" smtClean="0"/>
              <a:t>R</a:t>
            </a:r>
            <a:r>
              <a:rPr lang="en-US" dirty="0" smtClean="0"/>
              <a:t>esearch </a:t>
            </a:r>
            <a:r>
              <a:rPr lang="en-US" u="sng" dirty="0" smtClean="0"/>
              <a:t>T</a:t>
            </a:r>
            <a:r>
              <a:rPr lang="en-US" dirty="0" smtClean="0"/>
              <a:t>ransparency</a:t>
            </a:r>
          </a:p>
          <a:p>
            <a:pPr lvl="2"/>
            <a:r>
              <a:rPr lang="en-US" dirty="0" smtClean="0"/>
              <a:t>Production Transparency</a:t>
            </a:r>
          </a:p>
          <a:p>
            <a:pPr lvl="2"/>
            <a:r>
              <a:rPr lang="en-US" dirty="0" smtClean="0"/>
              <a:t>Analytic Transparency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23116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DA-RT Principle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 smtClean="0"/>
              <a:t>Evidence‐based knowledge claims need</a:t>
            </a:r>
          </a:p>
          <a:p>
            <a:pPr lvl="1"/>
            <a:r>
              <a:rPr lang="en-US" altLang="en-US" dirty="0" smtClean="0">
                <a:solidFill>
                  <a:srgbClr val="FF0000"/>
                </a:solidFill>
              </a:rPr>
              <a:t>citations</a:t>
            </a:r>
            <a:r>
              <a:rPr lang="en-US" altLang="en-US" dirty="0" smtClean="0"/>
              <a:t> to the data, and </a:t>
            </a:r>
          </a:p>
          <a:p>
            <a:pPr lvl="1"/>
            <a:r>
              <a:rPr lang="en-US" dirty="0" smtClean="0"/>
              <a:t>an </a:t>
            </a:r>
            <a:r>
              <a:rPr lang="en-US" dirty="0"/>
              <a:t>explanation of how </a:t>
            </a:r>
            <a:r>
              <a:rPr lang="en-US" dirty="0" smtClean="0"/>
              <a:t>the data and claims are </a:t>
            </a:r>
            <a:r>
              <a:rPr lang="en-US" dirty="0" smtClean="0">
                <a:solidFill>
                  <a:srgbClr val="FF0000"/>
                </a:solidFill>
              </a:rPr>
              <a:t>connected</a:t>
            </a:r>
            <a:r>
              <a:rPr lang="en-US" dirty="0" smtClean="0"/>
              <a:t>. </a:t>
            </a:r>
          </a:p>
          <a:p>
            <a:pPr lvl="1"/>
            <a:endParaRPr lang="en-US" altLang="en-US" dirty="0"/>
          </a:p>
          <a:p>
            <a:r>
              <a:rPr lang="en-US" altLang="en-US" dirty="0" smtClean="0"/>
              <a:t>If data are in </a:t>
            </a:r>
            <a:r>
              <a:rPr lang="en-US" altLang="en-US" dirty="0"/>
              <a:t>author’s charge, </a:t>
            </a:r>
            <a:r>
              <a:rPr lang="en-US" altLang="en-US" dirty="0" smtClean="0"/>
              <a:t>the author must </a:t>
            </a:r>
          </a:p>
          <a:p>
            <a:pPr lvl="1"/>
            <a:r>
              <a:rPr lang="en-US" altLang="en-US" dirty="0" smtClean="0"/>
              <a:t>provide </a:t>
            </a:r>
            <a:r>
              <a:rPr lang="en-US" altLang="en-US" dirty="0" smtClean="0">
                <a:solidFill>
                  <a:srgbClr val="FF0000"/>
                </a:solidFill>
              </a:rPr>
              <a:t>access</a:t>
            </a:r>
            <a:r>
              <a:rPr lang="en-US" altLang="en-US" dirty="0" smtClean="0"/>
              <a:t>, and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documentation</a:t>
            </a:r>
            <a:r>
              <a:rPr lang="en-US" dirty="0" smtClean="0"/>
              <a:t> </a:t>
            </a:r>
            <a:r>
              <a:rPr lang="en-US" dirty="0"/>
              <a:t>describing how </a:t>
            </a:r>
            <a:r>
              <a:rPr lang="en-US" dirty="0" smtClean="0"/>
              <a:t>they were generated/collected</a:t>
            </a:r>
            <a:r>
              <a:rPr lang="en-US" dirty="0"/>
              <a:t>.</a:t>
            </a:r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698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DA-RT History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altLang="en-US" dirty="0" smtClean="0"/>
          </a:p>
          <a:p>
            <a:r>
              <a:rPr lang="en-US" altLang="en-US" dirty="0" smtClean="0"/>
              <a:t>Origin: APSA Council</a:t>
            </a:r>
          </a:p>
          <a:p>
            <a:endParaRPr lang="en-US" altLang="en-US" dirty="0" smtClean="0"/>
          </a:p>
          <a:p>
            <a:r>
              <a:rPr lang="en-US" altLang="en-US" dirty="0" smtClean="0">
                <a:solidFill>
                  <a:srgbClr val="FF0000"/>
                </a:solidFill>
              </a:rPr>
              <a:t>Multi-epistemic &amp; multi-method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First actions: </a:t>
            </a:r>
          </a:p>
          <a:p>
            <a:pPr lvl="1"/>
            <a:r>
              <a:rPr lang="en-US" altLang="en-US" dirty="0" smtClean="0"/>
              <a:t>Two year consultation and discussion </a:t>
            </a:r>
          </a:p>
          <a:p>
            <a:pPr lvl="1"/>
            <a:r>
              <a:rPr lang="en-US" altLang="en-US" dirty="0" smtClean="0"/>
              <a:t>Ethics guide changes</a:t>
            </a:r>
          </a:p>
          <a:p>
            <a:pPr lvl="1"/>
            <a:r>
              <a:rPr lang="en-US" altLang="en-US" dirty="0" smtClean="0"/>
              <a:t>PS Symposium on Transparency (January 2014)</a:t>
            </a:r>
          </a:p>
          <a:p>
            <a:pPr lvl="1"/>
            <a:r>
              <a:rPr lang="en-US" altLang="en-US" dirty="0" smtClean="0"/>
              <a:t>Consulting with other social science disciplines</a:t>
            </a:r>
          </a:p>
          <a:p>
            <a:endParaRPr lang="en-US" altLang="en-US" dirty="0"/>
          </a:p>
          <a:p>
            <a:r>
              <a:rPr lang="en-US" altLang="en-US" dirty="0" smtClean="0"/>
              <a:t>Now:</a:t>
            </a:r>
            <a:r>
              <a:rPr lang="en-US" altLang="en-US" dirty="0"/>
              <a:t> </a:t>
            </a:r>
            <a:r>
              <a:rPr lang="en-US" altLang="en-US" dirty="0" smtClean="0">
                <a:solidFill>
                  <a:srgbClr val="000000"/>
                </a:solidFill>
              </a:rPr>
              <a:t>DA-RT seeks to increase credibility and legitimacy by</a:t>
            </a:r>
          </a:p>
          <a:p>
            <a:pPr lvl="1"/>
            <a:r>
              <a:rPr lang="en-US" altLang="en-US" dirty="0" smtClean="0">
                <a:solidFill>
                  <a:srgbClr val="000000"/>
                </a:solidFill>
              </a:rPr>
              <a:t>by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linking </a:t>
            </a:r>
            <a:r>
              <a:rPr lang="en-US" altLang="en-US" dirty="0" smtClean="0">
                <a:solidFill>
                  <a:srgbClr val="FF0000"/>
                </a:solidFill>
              </a:rPr>
              <a:t>key decision makers to needed infrastructure.</a:t>
            </a:r>
          </a:p>
          <a:p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get from </a:t>
            </a:r>
            <a:r>
              <a:rPr lang="en-US" dirty="0" smtClean="0"/>
              <a:t>talk to action, agreement </a:t>
            </a:r>
            <a:r>
              <a:rPr lang="en-US" dirty="0" smtClean="0"/>
              <a:t>on principle is not enough.</a:t>
            </a:r>
          </a:p>
          <a:p>
            <a:endParaRPr lang="en-US" dirty="0"/>
          </a:p>
          <a:p>
            <a:r>
              <a:rPr lang="en-US" dirty="0" smtClean="0"/>
              <a:t>We need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Relationship </a:t>
            </a:r>
            <a:r>
              <a:rPr lang="en-US" dirty="0" smtClean="0">
                <a:solidFill>
                  <a:srgbClr val="FF0000"/>
                </a:solidFill>
              </a:rPr>
              <a:t>building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Broadly applicable incentive structures</a:t>
            </a:r>
          </a:p>
          <a:p>
            <a:pPr lvl="1"/>
            <a:r>
              <a:rPr lang="en-US" dirty="0" smtClean="0"/>
              <a:t>“Plug and play” infrastructure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945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Headwinds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People have </a:t>
            </a:r>
            <a:r>
              <a:rPr lang="en-US" dirty="0" smtClean="0">
                <a:solidFill>
                  <a:srgbClr val="FF0000"/>
                </a:solidFill>
              </a:rPr>
              <a:t>doubts and </a:t>
            </a:r>
            <a:r>
              <a:rPr lang="en-US" dirty="0">
                <a:solidFill>
                  <a:srgbClr val="FF0000"/>
                </a:solidFill>
              </a:rPr>
              <a:t>fears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Journal editors: workload</a:t>
            </a:r>
          </a:p>
          <a:p>
            <a:pPr lvl="1"/>
            <a:r>
              <a:rPr lang="en-US" dirty="0" smtClean="0"/>
              <a:t>Individual scholars: logistical burden, interference with research practices, funding support</a:t>
            </a:r>
          </a:p>
          <a:p>
            <a:endParaRPr lang="en-US" dirty="0" smtClean="0"/>
          </a:p>
          <a:p>
            <a:r>
              <a:rPr lang="en-US" dirty="0" smtClean="0"/>
              <a:t>True Believers </a:t>
            </a:r>
            <a:r>
              <a:rPr lang="en-US" dirty="0"/>
              <a:t>vs. </a:t>
            </a:r>
            <a:r>
              <a:rPr lang="en-US" dirty="0" smtClean="0">
                <a:solidFill>
                  <a:srgbClr val="FF0000"/>
                </a:solidFill>
              </a:rPr>
              <a:t>Expanding </a:t>
            </a:r>
            <a:r>
              <a:rPr lang="en-US" dirty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0000"/>
                </a:solidFill>
              </a:rPr>
              <a:t>Coalition</a:t>
            </a:r>
          </a:p>
          <a:p>
            <a:pPr lvl="1"/>
            <a:r>
              <a:rPr lang="en-US" dirty="0"/>
              <a:t>Imposition from “others” is not persuasive</a:t>
            </a:r>
          </a:p>
          <a:p>
            <a:endParaRPr lang="en-US" dirty="0" smtClean="0"/>
          </a:p>
          <a:p>
            <a:r>
              <a:rPr lang="en-US" dirty="0" smtClean="0"/>
              <a:t>Infrastructure and Incentives</a:t>
            </a:r>
          </a:p>
          <a:p>
            <a:pPr lvl="1"/>
            <a:r>
              <a:rPr lang="en-US" dirty="0" smtClean="0"/>
              <a:t>Journal Editors: Want </a:t>
            </a:r>
            <a:r>
              <a:rPr lang="en-US" dirty="0" smtClean="0">
                <a:solidFill>
                  <a:srgbClr val="FF0000"/>
                </a:solidFill>
              </a:rPr>
              <a:t>apps &amp; plug and play.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071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Sept 2014 Workshop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Pursue </a:t>
            </a:r>
            <a:r>
              <a:rPr lang="en-US" dirty="0" smtClean="0">
                <a:solidFill>
                  <a:srgbClr val="FF0000"/>
                </a:solidFill>
              </a:rPr>
              <a:t>points of agreement </a:t>
            </a:r>
            <a:r>
              <a:rPr lang="en-US" dirty="0" smtClean="0"/>
              <a:t>on key issues, including: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Data citation practices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Data access requirements (timing, embargoes, exemptions)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Research transparency requirements (e.g. sharing code, analysis plans)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Find ways to provide </a:t>
            </a:r>
            <a:r>
              <a:rPr lang="en-US" b="1" dirty="0" smtClean="0">
                <a:solidFill>
                  <a:srgbClr val="FF0000"/>
                </a:solidFill>
              </a:rPr>
              <a:t>support and create </a:t>
            </a:r>
            <a:r>
              <a:rPr lang="en-US" b="1" dirty="0" smtClean="0"/>
              <a:t>incentives for effective implementation. 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991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Conversation with editors assumed transparency as a universal obligation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Applies </a:t>
            </a:r>
            <a:r>
              <a:rPr lang="en-US" dirty="0">
                <a:solidFill>
                  <a:srgbClr val="FF0000"/>
                </a:solidFill>
              </a:rPr>
              <a:t>regardless of the type of </a:t>
            </a:r>
            <a:r>
              <a:rPr lang="en-US" dirty="0" smtClean="0">
                <a:solidFill>
                  <a:srgbClr val="FF0000"/>
                </a:solidFill>
              </a:rPr>
              <a:t>evidence-based social </a:t>
            </a:r>
            <a:r>
              <a:rPr lang="en-US" dirty="0">
                <a:solidFill>
                  <a:srgbClr val="FF0000"/>
                </a:solidFill>
              </a:rPr>
              <a:t>inquiry being conducted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For all evidence-based social inquiry</a:t>
            </a:r>
            <a:r>
              <a:rPr lang="en-US" dirty="0" smtClean="0">
                <a:solidFill>
                  <a:srgbClr val="FF0000"/>
                </a:solidFill>
              </a:rPr>
              <a:t>, if </a:t>
            </a:r>
            <a:r>
              <a:rPr lang="en-US" dirty="0">
                <a:solidFill>
                  <a:srgbClr val="FF0000"/>
                </a:solidFill>
              </a:rPr>
              <a:t>you can’t see how the result was arrived at, you can’t see the </a:t>
            </a:r>
            <a:r>
              <a:rPr lang="en-US" dirty="0" smtClean="0">
                <a:solidFill>
                  <a:srgbClr val="FF0000"/>
                </a:solidFill>
              </a:rPr>
              <a:t>result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062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Evidence-Based Social Inquiry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59959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@DARTSupporters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55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508780-6FC4-4390-9FFF-058AA5DA62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FB508780-6FC4-4390-9FFF-058AA5DA62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39C9C6-1C11-41DB-9374-0B943E4924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E839C9C6-1C11-41DB-9374-0B943E4924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E97C1CE-1B51-459F-BF5B-0EF6B8FD93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E97C1CE-1B51-459F-BF5B-0EF6B8FD93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347DA5A-49B7-4977-920A-F9ADFB1A5D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A347DA5A-49B7-4977-920A-F9ADFB1A5D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3609D9-F671-40C9-B1FE-66CBA5AA0F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E43609D9-F671-40C9-B1FE-66CBA5AA0F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4FAF6A-78AC-40C5-A7DF-3717A2F93F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714FAF6A-78AC-40C5-A7DF-3717A2F93F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6D4043A-1124-4DED-ADE3-37EEEFBB1D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26D4043A-1124-4DED-ADE3-37EEEFBB1D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B94E83-259F-4E3C-91C6-910A1CFCE2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00B94E83-259F-4E3C-91C6-910A1CFCE2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783301D-E7D1-482F-9C85-08D2836643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0783301D-E7D1-482F-9C85-08D2836643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274BBAE-C7AA-4005-AD4F-9C6CC49BF7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7274BBAE-C7AA-4005-AD4F-9C6CC49BF7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228159A-DF66-499F-B0B3-0E11E39688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8228159A-DF66-499F-B0B3-0E11E39688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2037</TotalTime>
  <Words>790</Words>
  <Application>Microsoft Office PowerPoint</Application>
  <PresentationFormat>On-screen Show (4:3)</PresentationFormat>
  <Paragraphs>156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DA-RT: From the Ethics Guide Revisions to the Journal Editors’ Joint Statement</vt:lpstr>
      <vt:lpstr>What is DA-RT?</vt:lpstr>
      <vt:lpstr>DA-RT Principle</vt:lpstr>
      <vt:lpstr>DA-RT History</vt:lpstr>
      <vt:lpstr>Next Steps</vt:lpstr>
      <vt:lpstr>Headwinds</vt:lpstr>
      <vt:lpstr>Sept 2014 Workshop</vt:lpstr>
      <vt:lpstr>Conversation with editors assumed transparency as a universal obligation</vt:lpstr>
      <vt:lpstr>Evidence-Based Social Inquiry </vt:lpstr>
      <vt:lpstr>Universal but not homogeneous</vt:lpstr>
      <vt:lpstr>Why Journal Editors?</vt:lpstr>
      <vt:lpstr>How to Help Editors</vt:lpstr>
      <vt:lpstr>The Joint Statement</vt:lpstr>
      <vt:lpstr>Commitment 1 </vt:lpstr>
      <vt:lpstr>Commitment 2 </vt:lpstr>
      <vt:lpstr>Commitment 3 </vt:lpstr>
      <vt:lpstr>Commitment 4</vt:lpstr>
      <vt:lpstr>Strategic Considerations</vt:lpstr>
      <vt:lpstr>Thank you for improving the value of social science.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Access and Research Transparency</dc:title>
  <dc:creator>Colin</dc:creator>
  <cp:lastModifiedBy>Arthur Lupia</cp:lastModifiedBy>
  <cp:revision>139</cp:revision>
  <dcterms:created xsi:type="dcterms:W3CDTF">2013-12-10T03:40:34Z</dcterms:created>
  <dcterms:modified xsi:type="dcterms:W3CDTF">2015-09-10T19:40:08Z</dcterms:modified>
</cp:coreProperties>
</file>