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7" d="100"/>
          <a:sy n="97" d="100"/>
        </p:scale>
        <p:origin x="-1384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D9596-A831-4A24-BB24-8CF44488B4B1}" type="datetimeFigureOut">
              <a:rPr lang="en-US" smtClean="0"/>
              <a:t>3/25/15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D54B2-8073-486B-A42F-672A66A5F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135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D9596-A831-4A24-BB24-8CF44488B4B1}" type="datetimeFigureOut">
              <a:rPr lang="en-US" smtClean="0"/>
              <a:t>3/25/15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D54B2-8073-486B-A42F-672A66A5F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103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D9596-A831-4A24-BB24-8CF44488B4B1}" type="datetimeFigureOut">
              <a:rPr lang="en-US" smtClean="0"/>
              <a:t>3/25/15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D54B2-8073-486B-A42F-672A66A5F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408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D9596-A831-4A24-BB24-8CF44488B4B1}" type="datetimeFigureOut">
              <a:rPr lang="en-US" smtClean="0"/>
              <a:t>3/25/15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D54B2-8073-486B-A42F-672A66A5F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292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D9596-A831-4A24-BB24-8CF44488B4B1}" type="datetimeFigureOut">
              <a:rPr lang="en-US" smtClean="0"/>
              <a:t>3/25/15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D54B2-8073-486B-A42F-672A66A5F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199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D9596-A831-4A24-BB24-8CF44488B4B1}" type="datetimeFigureOut">
              <a:rPr lang="en-US" smtClean="0"/>
              <a:t>3/25/15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D54B2-8073-486B-A42F-672A66A5F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068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D9596-A831-4A24-BB24-8CF44488B4B1}" type="datetimeFigureOut">
              <a:rPr lang="en-US" smtClean="0"/>
              <a:t>3/25/15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D54B2-8073-486B-A42F-672A66A5F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008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D9596-A831-4A24-BB24-8CF44488B4B1}" type="datetimeFigureOut">
              <a:rPr lang="en-US" smtClean="0"/>
              <a:t>3/25/15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D54B2-8073-486B-A42F-672A66A5F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534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D9596-A831-4A24-BB24-8CF44488B4B1}" type="datetimeFigureOut">
              <a:rPr lang="en-US" smtClean="0"/>
              <a:t>3/25/15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D54B2-8073-486B-A42F-672A66A5F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752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D9596-A831-4A24-BB24-8CF44488B4B1}" type="datetimeFigureOut">
              <a:rPr lang="en-US" smtClean="0"/>
              <a:t>3/25/15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D54B2-8073-486B-A42F-672A66A5F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079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D9596-A831-4A24-BB24-8CF44488B4B1}" type="datetimeFigureOut">
              <a:rPr lang="en-US" smtClean="0"/>
              <a:t>3/25/15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D54B2-8073-486B-A42F-672A66A5F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531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D9596-A831-4A24-BB24-8CF44488B4B1}" type="datetimeFigureOut">
              <a:rPr lang="en-US" smtClean="0"/>
              <a:t>3/25/15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D54B2-8073-486B-A42F-672A66A5F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108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Session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311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US" b="0" dirty="0" smtClean="0">
              <a:effectLst/>
            </a:endParaRPr>
          </a:p>
          <a:p>
            <a:pPr fontAlgn="base"/>
            <a:r>
              <a:rPr lang="en-US" dirty="0" smtClean="0"/>
              <a:t>Provide </a:t>
            </a:r>
            <a:r>
              <a:rPr lang="en-US" dirty="0"/>
              <a:t>value to members. </a:t>
            </a:r>
          </a:p>
          <a:p>
            <a:pPr fontAlgn="base"/>
            <a:endParaRPr lang="en-US" dirty="0" smtClean="0"/>
          </a:p>
          <a:p>
            <a:pPr fontAlgn="base"/>
            <a:r>
              <a:rPr lang="en-US" dirty="0" smtClean="0"/>
              <a:t>Provide </a:t>
            </a:r>
            <a:r>
              <a:rPr lang="en-US" dirty="0"/>
              <a:t>value to, and increase legitimacy of, all methods of inquiry. </a:t>
            </a:r>
            <a:endParaRPr lang="en-US" dirty="0" smtClean="0"/>
          </a:p>
          <a:p>
            <a:pPr fontAlgn="base"/>
            <a:endParaRPr lang="en-US" dirty="0"/>
          </a:p>
          <a:p>
            <a:pPr fontAlgn="base"/>
            <a:r>
              <a:rPr lang="en-US" dirty="0" smtClean="0"/>
              <a:t>Do these things while minimizing associated costs</a:t>
            </a:r>
          </a:p>
          <a:p>
            <a:pPr lvl="1" fontAlgn="base"/>
            <a:r>
              <a:rPr lang="en-US" dirty="0" smtClean="0"/>
              <a:t>Align new goals with existing incentives</a:t>
            </a:r>
          </a:p>
          <a:p>
            <a:pPr lvl="1" fontAlgn="base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751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Benefits of Increased Transparency to </a:t>
            </a:r>
            <a:br>
              <a:rPr lang="en-US" dirty="0" smtClean="0"/>
            </a:br>
            <a:r>
              <a:rPr lang="en-US" dirty="0" smtClean="0"/>
              <a:t>Scholarly Associations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Improved perceptions of scholarship, journals, meetings.</a:t>
            </a:r>
          </a:p>
          <a:p>
            <a:endParaRPr lang="en-US" dirty="0" smtClean="0"/>
          </a:p>
          <a:p>
            <a:r>
              <a:rPr lang="en-US" dirty="0" smtClean="0"/>
              <a:t>Help to energize the “brand.”</a:t>
            </a:r>
          </a:p>
          <a:p>
            <a:endParaRPr lang="en-US" dirty="0" smtClean="0"/>
          </a:p>
          <a:p>
            <a:r>
              <a:rPr lang="en-US" dirty="0" smtClean="0"/>
              <a:t>Offer value to individuals and the field as a whole be describing and incentivizing </a:t>
            </a:r>
            <a:r>
              <a:rPr lang="en-US" dirty="0"/>
              <a:t>practices and standards </a:t>
            </a:r>
            <a:r>
              <a:rPr lang="en-US" dirty="0" smtClean="0"/>
              <a:t>that raise all boats.</a:t>
            </a:r>
          </a:p>
          <a:p>
            <a:endParaRPr lang="en-US" dirty="0" smtClean="0"/>
          </a:p>
          <a:p>
            <a:r>
              <a:rPr lang="en-US" dirty="0" smtClean="0"/>
              <a:t>Helps organizations make stronger cases to constituents (e.g., legislators, funding </a:t>
            </a:r>
            <a:r>
              <a:rPr lang="en-US" dirty="0" err="1" smtClean="0"/>
              <a:t>agenciesP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511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Building Capacity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Internal</a:t>
            </a:r>
            <a:r>
              <a:rPr lang="en-US" dirty="0" smtClean="0"/>
              <a:t>: From each association to its respective constituencies. </a:t>
            </a:r>
          </a:p>
          <a:p>
            <a:endParaRPr lang="en-US" b="1" dirty="0" smtClean="0"/>
          </a:p>
          <a:p>
            <a:r>
              <a:rPr lang="en-US" b="1" dirty="0" smtClean="0"/>
              <a:t>Interactive</a:t>
            </a:r>
            <a:r>
              <a:rPr lang="en-US" dirty="0" smtClean="0"/>
              <a:t>: Connections between associations, sharing solutions to mutual problems.   </a:t>
            </a:r>
          </a:p>
          <a:p>
            <a:endParaRPr lang="en-US" i="1" dirty="0" smtClean="0"/>
          </a:p>
          <a:p>
            <a:r>
              <a:rPr lang="en-US" b="1" dirty="0" smtClean="0"/>
              <a:t>Holistic</a:t>
            </a:r>
            <a:r>
              <a:rPr lang="en-US" dirty="0" smtClean="0"/>
              <a:t>: Acting together to achieve a common goal.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352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Activity: A Joint Text?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 smtClean="0"/>
              <a:t>Is there something that we could say together?</a:t>
            </a:r>
          </a:p>
          <a:p>
            <a:pPr fontAlgn="base"/>
            <a:endParaRPr lang="en-US" dirty="0"/>
          </a:p>
          <a:p>
            <a:pPr fontAlgn="base"/>
            <a:r>
              <a:rPr lang="en-US" dirty="0" smtClean="0"/>
              <a:t>APSA: We started with a change to the ethics guide</a:t>
            </a:r>
          </a:p>
          <a:p>
            <a:pPr lvl="2" fontAlgn="base"/>
            <a:r>
              <a:rPr lang="en-US" dirty="0" smtClean="0"/>
              <a:t>First, general principles. Listening more than talking.</a:t>
            </a:r>
          </a:p>
          <a:p>
            <a:pPr lvl="2" fontAlgn="base"/>
            <a:r>
              <a:rPr lang="en-US" dirty="0" smtClean="0"/>
              <a:t>Then, community standards. </a:t>
            </a:r>
          </a:p>
          <a:p>
            <a:pPr lvl="2" fontAlgn="base"/>
            <a:r>
              <a:rPr lang="en-US" dirty="0" smtClean="0"/>
              <a:t>Then, implementation. 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144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Activity: Information Infrastructure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en-US" dirty="0" smtClean="0"/>
              <a:t>How to make “transparency” and “legitimacy” a more visible part of our individual and collective brands.</a:t>
            </a:r>
          </a:p>
          <a:p>
            <a:pPr lvl="1" fontAlgn="base"/>
            <a:r>
              <a:rPr lang="en-US" dirty="0" smtClean="0"/>
              <a:t>While minimizing work and </a:t>
            </a:r>
            <a:r>
              <a:rPr lang="en-US" smtClean="0"/>
              <a:t>increasing efficiency.</a:t>
            </a:r>
            <a:endParaRPr lang="en-US" dirty="0" smtClean="0"/>
          </a:p>
          <a:p>
            <a:pPr lvl="1" fontAlgn="base"/>
            <a:endParaRPr lang="en-US" dirty="0" smtClean="0"/>
          </a:p>
          <a:p>
            <a:pPr fontAlgn="base"/>
            <a:r>
              <a:rPr lang="en-US" dirty="0" smtClean="0"/>
              <a:t>A tangible association?</a:t>
            </a:r>
          </a:p>
          <a:p>
            <a:pPr lvl="1" fontAlgn="base"/>
            <a:r>
              <a:rPr lang="en-US" dirty="0" smtClean="0"/>
              <a:t>A means of coordinating and communicating.</a:t>
            </a:r>
          </a:p>
          <a:p>
            <a:pPr lvl="1" fontAlgn="base"/>
            <a:r>
              <a:rPr lang="en-US" dirty="0" smtClean="0"/>
              <a:t>Leverage existing relationships: COSSA membership. </a:t>
            </a:r>
          </a:p>
          <a:p>
            <a:pPr lvl="1" fontAlgn="base"/>
            <a:r>
              <a:rPr lang="en-US" dirty="0" smtClean="0"/>
              <a:t>Develop a staff person to build, document, and make progress</a:t>
            </a:r>
          </a:p>
          <a:p>
            <a:pPr lvl="1" fontAlgn="base"/>
            <a:r>
              <a:rPr lang="en-US" dirty="0" smtClean="0"/>
              <a:t>Workshops.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72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we pursue broader joint statements?</a:t>
            </a:r>
          </a:p>
          <a:p>
            <a:endParaRPr lang="en-US" dirty="0"/>
          </a:p>
          <a:p>
            <a:r>
              <a:rPr lang="en-US" dirty="0" smtClean="0"/>
              <a:t>Should we work with publishers and journals?</a:t>
            </a:r>
          </a:p>
          <a:p>
            <a:endParaRPr lang="en-US" dirty="0"/>
          </a:p>
          <a:p>
            <a:r>
              <a:rPr lang="en-US" dirty="0" smtClean="0"/>
              <a:t>Should we establish infrastructure that you can use to help provide value to your members?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134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/>
          </a:p>
          <a:p>
            <a:r>
              <a:rPr lang="en-US" smtClean="0"/>
              <a:t>Thank </a:t>
            </a:r>
            <a:r>
              <a:rPr lang="en-US" dirty="0" smtClean="0"/>
              <a:t>you for working with us to improve the credibility, legitimacy, and public value of the </a:t>
            </a:r>
            <a:r>
              <a:rPr lang="en-US" smtClean="0"/>
              <a:t>social sciences.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087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291</Words>
  <Application>Microsoft Macintosh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Session 3</vt:lpstr>
      <vt:lpstr>Goals</vt:lpstr>
      <vt:lpstr>Benefits of Increased Transparency to  Scholarly Associations</vt:lpstr>
      <vt:lpstr>Building Capacity</vt:lpstr>
      <vt:lpstr>Activity: A Joint Text?</vt:lpstr>
      <vt:lpstr>Activity: Information Infrastructure</vt:lpstr>
      <vt:lpstr>Questions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3</dc:title>
  <dc:creator>Arthur Lupia</dc:creator>
  <cp:lastModifiedBy>Arthur Lupia</cp:lastModifiedBy>
  <cp:revision>2</cp:revision>
  <dcterms:created xsi:type="dcterms:W3CDTF">2015-03-25T17:44:54Z</dcterms:created>
  <dcterms:modified xsi:type="dcterms:W3CDTF">2015-03-25T22:24:14Z</dcterms:modified>
</cp:coreProperties>
</file>