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99" r:id="rId2"/>
    <p:sldId id="334" r:id="rId3"/>
    <p:sldId id="300" r:id="rId4"/>
    <p:sldId id="306" r:id="rId5"/>
    <p:sldId id="319" r:id="rId6"/>
    <p:sldId id="327" r:id="rId7"/>
    <p:sldId id="321" r:id="rId8"/>
    <p:sldId id="322" r:id="rId9"/>
    <p:sldId id="323" r:id="rId10"/>
    <p:sldId id="324" r:id="rId11"/>
    <p:sldId id="325" r:id="rId12"/>
    <p:sldId id="268" r:id="rId13"/>
    <p:sldId id="271" r:id="rId14"/>
    <p:sldId id="272" r:id="rId15"/>
    <p:sldId id="275" r:id="rId16"/>
    <p:sldId id="273" r:id="rId17"/>
    <p:sldId id="274" r:id="rId18"/>
    <p:sldId id="277" r:id="rId19"/>
    <p:sldId id="279" r:id="rId20"/>
    <p:sldId id="311" r:id="rId21"/>
    <p:sldId id="276" r:id="rId22"/>
    <p:sldId id="278" r:id="rId23"/>
    <p:sldId id="261" r:id="rId24"/>
    <p:sldId id="313" r:id="rId25"/>
    <p:sldId id="328" r:id="rId26"/>
    <p:sldId id="314" r:id="rId27"/>
    <p:sldId id="315" r:id="rId28"/>
    <p:sldId id="316" r:id="rId29"/>
    <p:sldId id="317" r:id="rId30"/>
    <p:sldId id="318" r:id="rId31"/>
    <p:sldId id="301" r:id="rId32"/>
    <p:sldId id="302" r:id="rId33"/>
    <p:sldId id="303" r:id="rId34"/>
    <p:sldId id="330" r:id="rId35"/>
    <p:sldId id="331" r:id="rId36"/>
    <p:sldId id="332" r:id="rId37"/>
    <p:sldId id="33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0" autoAdjust="0"/>
    <p:restoredTop sz="94660"/>
  </p:normalViewPr>
  <p:slideViewPr>
    <p:cSldViewPr snapToGrid="0">
      <p:cViewPr varScale="1">
        <p:scale>
          <a:sx n="67" d="100"/>
          <a:sy n="67" d="100"/>
        </p:scale>
        <p:origin x="118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21E5AD-0E7A-4C51-8DB4-13F2DCEE4CBE}" type="doc">
      <dgm:prSet loTypeId="urn:microsoft.com/office/officeart/2005/8/layout/venn1" loCatId="relationship" qsTypeId="urn:microsoft.com/office/officeart/2005/8/quickstyle/simple1" qsCatId="simple" csTypeId="urn:microsoft.com/office/officeart/2005/8/colors/accent1_2" csCatId="accent1" phldr="1"/>
      <dgm:spPr/>
    </dgm:pt>
    <dgm:pt modelId="{B52B63F6-7410-49BF-A4C4-FF8B9B90813C}">
      <dgm:prSet phldrT="[Text]"/>
      <dgm:spPr/>
      <dgm:t>
        <a:bodyPr/>
        <a:lstStyle/>
        <a:p>
          <a:r>
            <a:rPr lang="en-US" dirty="0" smtClean="0"/>
            <a:t>Data Sharing</a:t>
          </a:r>
          <a:endParaRPr lang="en-US" dirty="0"/>
        </a:p>
      </dgm:t>
    </dgm:pt>
    <dgm:pt modelId="{8F828F2C-546C-49A7-8F51-4CE14F0216F0}" type="parTrans" cxnId="{E530DC1C-6911-48D9-9895-676122452F21}">
      <dgm:prSet/>
      <dgm:spPr/>
      <dgm:t>
        <a:bodyPr/>
        <a:lstStyle/>
        <a:p>
          <a:endParaRPr lang="en-US"/>
        </a:p>
      </dgm:t>
    </dgm:pt>
    <dgm:pt modelId="{CAAE4CE8-3282-4976-BEE4-5ECA76CA078E}" type="sibTrans" cxnId="{E530DC1C-6911-48D9-9895-676122452F21}">
      <dgm:prSet/>
      <dgm:spPr/>
      <dgm:t>
        <a:bodyPr/>
        <a:lstStyle/>
        <a:p>
          <a:endParaRPr lang="en-US"/>
        </a:p>
      </dgm:t>
    </dgm:pt>
    <dgm:pt modelId="{06C5DB04-D2F3-4B2C-87AC-A4AADCE16F2A}">
      <dgm:prSet phldrT="[Text]"/>
      <dgm:spPr/>
      <dgm:t>
        <a:bodyPr/>
        <a:lstStyle/>
        <a:p>
          <a:r>
            <a:rPr lang="en-US" dirty="0" smtClean="0"/>
            <a:t>Research Transparency</a:t>
          </a:r>
          <a:endParaRPr lang="en-US" dirty="0"/>
        </a:p>
      </dgm:t>
    </dgm:pt>
    <dgm:pt modelId="{81CA4C1A-51C0-4717-9111-2988C5B9F8B5}" type="parTrans" cxnId="{439DBF24-928A-4D1A-82B8-51F731BCF9D7}">
      <dgm:prSet/>
      <dgm:spPr/>
      <dgm:t>
        <a:bodyPr/>
        <a:lstStyle/>
        <a:p>
          <a:endParaRPr lang="en-US"/>
        </a:p>
      </dgm:t>
    </dgm:pt>
    <dgm:pt modelId="{D3A73427-6123-4DBB-B767-FF3028F70F6D}" type="sibTrans" cxnId="{439DBF24-928A-4D1A-82B8-51F731BCF9D7}">
      <dgm:prSet/>
      <dgm:spPr/>
      <dgm:t>
        <a:bodyPr/>
        <a:lstStyle/>
        <a:p>
          <a:endParaRPr lang="en-US"/>
        </a:p>
      </dgm:t>
    </dgm:pt>
    <dgm:pt modelId="{5C956463-6386-4D4A-BF86-A20B9199C63A}" type="pres">
      <dgm:prSet presAssocID="{1C21E5AD-0E7A-4C51-8DB4-13F2DCEE4CBE}" presName="compositeShape" presStyleCnt="0">
        <dgm:presLayoutVars>
          <dgm:chMax val="7"/>
          <dgm:dir/>
          <dgm:resizeHandles val="exact"/>
        </dgm:presLayoutVars>
      </dgm:prSet>
      <dgm:spPr/>
    </dgm:pt>
    <dgm:pt modelId="{38DAD9FA-7899-4545-8006-385B5B5B14A9}" type="pres">
      <dgm:prSet presAssocID="{B52B63F6-7410-49BF-A4C4-FF8B9B90813C}" presName="circ1" presStyleLbl="vennNode1" presStyleIdx="0" presStyleCnt="2"/>
      <dgm:spPr/>
      <dgm:t>
        <a:bodyPr/>
        <a:lstStyle/>
        <a:p>
          <a:endParaRPr lang="en-US"/>
        </a:p>
      </dgm:t>
    </dgm:pt>
    <dgm:pt modelId="{7F20F38E-D75C-4FD2-8465-3C9ACA91EA31}" type="pres">
      <dgm:prSet presAssocID="{B52B63F6-7410-49BF-A4C4-FF8B9B90813C}" presName="circ1Tx" presStyleLbl="revTx" presStyleIdx="0" presStyleCnt="0">
        <dgm:presLayoutVars>
          <dgm:chMax val="0"/>
          <dgm:chPref val="0"/>
          <dgm:bulletEnabled val="1"/>
        </dgm:presLayoutVars>
      </dgm:prSet>
      <dgm:spPr/>
      <dgm:t>
        <a:bodyPr/>
        <a:lstStyle/>
        <a:p>
          <a:endParaRPr lang="en-US"/>
        </a:p>
      </dgm:t>
    </dgm:pt>
    <dgm:pt modelId="{1B2C4E6B-E90B-464D-9CFD-B8C2329ECF03}" type="pres">
      <dgm:prSet presAssocID="{06C5DB04-D2F3-4B2C-87AC-A4AADCE16F2A}" presName="circ2" presStyleLbl="vennNode1" presStyleIdx="1" presStyleCnt="2" custLinFactNeighborX="5022" custLinFactNeighborY="-273"/>
      <dgm:spPr/>
      <dgm:t>
        <a:bodyPr/>
        <a:lstStyle/>
        <a:p>
          <a:endParaRPr lang="en-US"/>
        </a:p>
      </dgm:t>
    </dgm:pt>
    <dgm:pt modelId="{AE6140A4-2056-442A-958F-12DBB1EC3054}" type="pres">
      <dgm:prSet presAssocID="{06C5DB04-D2F3-4B2C-87AC-A4AADCE16F2A}" presName="circ2Tx" presStyleLbl="revTx" presStyleIdx="0" presStyleCnt="0">
        <dgm:presLayoutVars>
          <dgm:chMax val="0"/>
          <dgm:chPref val="0"/>
          <dgm:bulletEnabled val="1"/>
        </dgm:presLayoutVars>
      </dgm:prSet>
      <dgm:spPr/>
      <dgm:t>
        <a:bodyPr/>
        <a:lstStyle/>
        <a:p>
          <a:endParaRPr lang="en-US"/>
        </a:p>
      </dgm:t>
    </dgm:pt>
  </dgm:ptLst>
  <dgm:cxnLst>
    <dgm:cxn modelId="{E530DC1C-6911-48D9-9895-676122452F21}" srcId="{1C21E5AD-0E7A-4C51-8DB4-13F2DCEE4CBE}" destId="{B52B63F6-7410-49BF-A4C4-FF8B9B90813C}" srcOrd="0" destOrd="0" parTransId="{8F828F2C-546C-49A7-8F51-4CE14F0216F0}" sibTransId="{CAAE4CE8-3282-4976-BEE4-5ECA76CA078E}"/>
    <dgm:cxn modelId="{FD629E92-C88C-4B53-A560-3E0B5EE14509}" type="presOf" srcId="{06C5DB04-D2F3-4B2C-87AC-A4AADCE16F2A}" destId="{AE6140A4-2056-442A-958F-12DBB1EC3054}" srcOrd="1" destOrd="0" presId="urn:microsoft.com/office/officeart/2005/8/layout/venn1"/>
    <dgm:cxn modelId="{E902DD1E-CCC6-438F-994B-E33BE166734F}" type="presOf" srcId="{06C5DB04-D2F3-4B2C-87AC-A4AADCE16F2A}" destId="{1B2C4E6B-E90B-464D-9CFD-B8C2329ECF03}" srcOrd="0" destOrd="0" presId="urn:microsoft.com/office/officeart/2005/8/layout/venn1"/>
    <dgm:cxn modelId="{4F5C1CF5-3AE7-4A11-883E-7482218E4656}" type="presOf" srcId="{B52B63F6-7410-49BF-A4C4-FF8B9B90813C}" destId="{7F20F38E-D75C-4FD2-8465-3C9ACA91EA31}" srcOrd="1" destOrd="0" presId="urn:microsoft.com/office/officeart/2005/8/layout/venn1"/>
    <dgm:cxn modelId="{439DBF24-928A-4D1A-82B8-51F731BCF9D7}" srcId="{1C21E5AD-0E7A-4C51-8DB4-13F2DCEE4CBE}" destId="{06C5DB04-D2F3-4B2C-87AC-A4AADCE16F2A}" srcOrd="1" destOrd="0" parTransId="{81CA4C1A-51C0-4717-9111-2988C5B9F8B5}" sibTransId="{D3A73427-6123-4DBB-B767-FF3028F70F6D}"/>
    <dgm:cxn modelId="{7C390DB1-97B5-4C78-B032-652F2BC559CF}" type="presOf" srcId="{B52B63F6-7410-49BF-A4C4-FF8B9B90813C}" destId="{38DAD9FA-7899-4545-8006-385B5B5B14A9}" srcOrd="0" destOrd="0" presId="urn:microsoft.com/office/officeart/2005/8/layout/venn1"/>
    <dgm:cxn modelId="{50126463-4A8A-426C-A50A-F73B8CB4C192}" type="presOf" srcId="{1C21E5AD-0E7A-4C51-8DB4-13F2DCEE4CBE}" destId="{5C956463-6386-4D4A-BF86-A20B9199C63A}" srcOrd="0" destOrd="0" presId="urn:microsoft.com/office/officeart/2005/8/layout/venn1"/>
    <dgm:cxn modelId="{D2AE0735-C31B-4ABF-9540-584B670A3C3B}" type="presParOf" srcId="{5C956463-6386-4D4A-BF86-A20B9199C63A}" destId="{38DAD9FA-7899-4545-8006-385B5B5B14A9}" srcOrd="0" destOrd="0" presId="urn:microsoft.com/office/officeart/2005/8/layout/venn1"/>
    <dgm:cxn modelId="{B28EC2DC-BA90-43CE-8D94-CEC2F6296A78}" type="presParOf" srcId="{5C956463-6386-4D4A-BF86-A20B9199C63A}" destId="{7F20F38E-D75C-4FD2-8465-3C9ACA91EA31}" srcOrd="1" destOrd="0" presId="urn:microsoft.com/office/officeart/2005/8/layout/venn1"/>
    <dgm:cxn modelId="{79B19FC4-396F-4FAD-90FC-4DF28A8EBA35}" type="presParOf" srcId="{5C956463-6386-4D4A-BF86-A20B9199C63A}" destId="{1B2C4E6B-E90B-464D-9CFD-B8C2329ECF03}" srcOrd="2" destOrd="0" presId="urn:microsoft.com/office/officeart/2005/8/layout/venn1"/>
    <dgm:cxn modelId="{016F3544-0354-4CD9-86EA-1E5E3B21B25E}" type="presParOf" srcId="{5C956463-6386-4D4A-BF86-A20B9199C63A}" destId="{AE6140A4-2056-442A-958F-12DBB1EC3054}"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6D22C3-E502-4EB1-9106-85AC8BBCFF39}"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076AD194-484E-4597-86A0-336D565F8FE0}">
      <dgm:prSet phldrT="[Text]"/>
      <dgm:spPr/>
      <dgm:t>
        <a:bodyPr/>
        <a:lstStyle/>
        <a:p>
          <a:r>
            <a:rPr lang="en-US" dirty="0" smtClean="0"/>
            <a:t>Social world</a:t>
          </a:r>
          <a:endParaRPr lang="en-US" dirty="0"/>
        </a:p>
      </dgm:t>
    </dgm:pt>
    <dgm:pt modelId="{D3C3E968-7E8B-4241-BABE-A9FDAD017D15}" type="parTrans" cxnId="{3E362B14-3A8A-4764-9EC6-F7B4F21E4003}">
      <dgm:prSet/>
      <dgm:spPr/>
      <dgm:t>
        <a:bodyPr/>
        <a:lstStyle/>
        <a:p>
          <a:endParaRPr lang="en-US"/>
        </a:p>
      </dgm:t>
    </dgm:pt>
    <dgm:pt modelId="{C1C58D66-9856-4040-AD55-5F25929597CF}" type="sibTrans" cxnId="{3E362B14-3A8A-4764-9EC6-F7B4F21E4003}">
      <dgm:prSet/>
      <dgm:spPr/>
      <dgm:t>
        <a:bodyPr/>
        <a:lstStyle/>
        <a:p>
          <a:endParaRPr lang="en-US"/>
        </a:p>
      </dgm:t>
    </dgm:pt>
    <dgm:pt modelId="{CFADB5E6-BB11-4EB7-B573-7A68DE82340E}">
      <dgm:prSet phldrT="[Text]"/>
      <dgm:spPr/>
      <dgm:t>
        <a:bodyPr/>
        <a:lstStyle/>
        <a:p>
          <a:r>
            <a:rPr lang="en-US" dirty="0" smtClean="0"/>
            <a:t>Artefacts</a:t>
          </a:r>
          <a:endParaRPr lang="en-US" dirty="0"/>
        </a:p>
      </dgm:t>
    </dgm:pt>
    <dgm:pt modelId="{4B563B9C-8F23-4B31-BD42-A4F48C99176D}" type="parTrans" cxnId="{A7DD36FF-0CBC-4656-846A-F81B299C7DCA}">
      <dgm:prSet/>
      <dgm:spPr/>
      <dgm:t>
        <a:bodyPr/>
        <a:lstStyle/>
        <a:p>
          <a:endParaRPr lang="en-US"/>
        </a:p>
      </dgm:t>
    </dgm:pt>
    <dgm:pt modelId="{1F631A34-EC53-4C1D-B996-1AEEEED55FAF}" type="sibTrans" cxnId="{A7DD36FF-0CBC-4656-846A-F81B299C7DCA}">
      <dgm:prSet/>
      <dgm:spPr/>
      <dgm:t>
        <a:bodyPr/>
        <a:lstStyle/>
        <a:p>
          <a:endParaRPr lang="en-US"/>
        </a:p>
      </dgm:t>
    </dgm:pt>
    <dgm:pt modelId="{5915FF96-57CB-4A5A-81B5-3B64178BEEDE}">
      <dgm:prSet phldrT="[Text]"/>
      <dgm:spPr/>
      <dgm:t>
        <a:bodyPr/>
        <a:lstStyle/>
        <a:p>
          <a:r>
            <a:rPr lang="en-US" dirty="0" smtClean="0"/>
            <a:t>Measurement</a:t>
          </a:r>
          <a:endParaRPr lang="en-US" dirty="0"/>
        </a:p>
      </dgm:t>
    </dgm:pt>
    <dgm:pt modelId="{B3D9BCE4-5416-4AA1-B1A4-B8C9C530F070}" type="parTrans" cxnId="{A04B6167-9FDD-4F1F-8F83-A350DF6E6822}">
      <dgm:prSet/>
      <dgm:spPr/>
      <dgm:t>
        <a:bodyPr/>
        <a:lstStyle/>
        <a:p>
          <a:endParaRPr lang="en-US"/>
        </a:p>
      </dgm:t>
    </dgm:pt>
    <dgm:pt modelId="{3C17CA29-7A68-438F-A264-60AA41D8C81D}" type="sibTrans" cxnId="{A04B6167-9FDD-4F1F-8F83-A350DF6E6822}">
      <dgm:prSet/>
      <dgm:spPr/>
      <dgm:t>
        <a:bodyPr/>
        <a:lstStyle/>
        <a:p>
          <a:endParaRPr lang="en-US"/>
        </a:p>
      </dgm:t>
    </dgm:pt>
    <dgm:pt modelId="{0519B39E-66B7-4953-9E92-3C21208FC14C}">
      <dgm:prSet phldrT="[Text]"/>
      <dgm:spPr/>
      <dgm:t>
        <a:bodyPr/>
        <a:lstStyle/>
        <a:p>
          <a:r>
            <a:rPr lang="en-US" dirty="0" smtClean="0"/>
            <a:t>Data</a:t>
          </a:r>
          <a:endParaRPr lang="en-US" dirty="0"/>
        </a:p>
      </dgm:t>
    </dgm:pt>
    <dgm:pt modelId="{BFB4890C-27D1-44D5-BC5D-A66BF36665A7}" type="parTrans" cxnId="{B0AF80EA-3FFF-4029-938E-FDFF21167241}">
      <dgm:prSet/>
      <dgm:spPr/>
      <dgm:t>
        <a:bodyPr/>
        <a:lstStyle/>
        <a:p>
          <a:endParaRPr lang="en-US"/>
        </a:p>
      </dgm:t>
    </dgm:pt>
    <dgm:pt modelId="{66C3FB84-0273-4A1B-A578-B09F16C542BA}" type="sibTrans" cxnId="{B0AF80EA-3FFF-4029-938E-FDFF21167241}">
      <dgm:prSet/>
      <dgm:spPr/>
      <dgm:t>
        <a:bodyPr/>
        <a:lstStyle/>
        <a:p>
          <a:endParaRPr lang="en-US"/>
        </a:p>
      </dgm:t>
    </dgm:pt>
    <dgm:pt modelId="{8DE7F321-AE33-4150-9717-7E442DC3F2D3}">
      <dgm:prSet phldrT="[Text]"/>
      <dgm:spPr/>
      <dgm:t>
        <a:bodyPr/>
        <a:lstStyle/>
        <a:p>
          <a:r>
            <a:rPr lang="en-US" dirty="0" smtClean="0"/>
            <a:t>Analysis</a:t>
          </a:r>
          <a:endParaRPr lang="en-US" dirty="0"/>
        </a:p>
      </dgm:t>
    </dgm:pt>
    <dgm:pt modelId="{82659373-9990-4A72-907D-7569E9F7DDF5}" type="parTrans" cxnId="{8F487D04-B392-4333-A9B8-163B517B8B69}">
      <dgm:prSet/>
      <dgm:spPr/>
      <dgm:t>
        <a:bodyPr/>
        <a:lstStyle/>
        <a:p>
          <a:endParaRPr lang="en-US"/>
        </a:p>
      </dgm:t>
    </dgm:pt>
    <dgm:pt modelId="{DEA8DEF6-3FDE-42D5-8F1C-13C494D8333A}" type="sibTrans" cxnId="{8F487D04-B392-4333-A9B8-163B517B8B69}">
      <dgm:prSet/>
      <dgm:spPr/>
      <dgm:t>
        <a:bodyPr/>
        <a:lstStyle/>
        <a:p>
          <a:endParaRPr lang="en-US"/>
        </a:p>
      </dgm:t>
    </dgm:pt>
    <dgm:pt modelId="{BA36B4BC-A9F7-4BE5-AD86-608862FF3FEE}">
      <dgm:prSet phldrT="[Text]"/>
      <dgm:spPr/>
      <dgm:t>
        <a:bodyPr/>
        <a:lstStyle/>
        <a:p>
          <a:r>
            <a:rPr lang="en-US" dirty="0" smtClean="0"/>
            <a:t>Conclusions</a:t>
          </a:r>
          <a:endParaRPr lang="en-US" dirty="0"/>
        </a:p>
      </dgm:t>
    </dgm:pt>
    <dgm:pt modelId="{C00E5DAD-386D-43AC-A652-C67257B02377}" type="parTrans" cxnId="{22C2CE41-F863-4215-99B2-AA802F952E02}">
      <dgm:prSet/>
      <dgm:spPr/>
      <dgm:t>
        <a:bodyPr/>
        <a:lstStyle/>
        <a:p>
          <a:endParaRPr lang="en-US"/>
        </a:p>
      </dgm:t>
    </dgm:pt>
    <dgm:pt modelId="{52C9CB85-DFBA-4223-A521-B670B34414C1}" type="sibTrans" cxnId="{22C2CE41-F863-4215-99B2-AA802F952E02}">
      <dgm:prSet/>
      <dgm:spPr/>
      <dgm:t>
        <a:bodyPr/>
        <a:lstStyle/>
        <a:p>
          <a:endParaRPr lang="en-US"/>
        </a:p>
      </dgm:t>
    </dgm:pt>
    <dgm:pt modelId="{6C7FFD65-F01B-4977-996E-AB42E3E151B1}" type="pres">
      <dgm:prSet presAssocID="{116D22C3-E502-4EB1-9106-85AC8BBCFF39}" presName="diagram" presStyleCnt="0">
        <dgm:presLayoutVars>
          <dgm:dir/>
          <dgm:resizeHandles val="exact"/>
        </dgm:presLayoutVars>
      </dgm:prSet>
      <dgm:spPr/>
      <dgm:t>
        <a:bodyPr/>
        <a:lstStyle/>
        <a:p>
          <a:endParaRPr lang="en-US"/>
        </a:p>
      </dgm:t>
    </dgm:pt>
    <dgm:pt modelId="{FB508780-6FC4-4390-9FFF-058AA5DA621F}" type="pres">
      <dgm:prSet presAssocID="{076AD194-484E-4597-86A0-336D565F8FE0}" presName="node" presStyleLbl="node1" presStyleIdx="0" presStyleCnt="6">
        <dgm:presLayoutVars>
          <dgm:bulletEnabled val="1"/>
        </dgm:presLayoutVars>
      </dgm:prSet>
      <dgm:spPr/>
      <dgm:t>
        <a:bodyPr/>
        <a:lstStyle/>
        <a:p>
          <a:endParaRPr lang="en-US"/>
        </a:p>
      </dgm:t>
    </dgm:pt>
    <dgm:pt modelId="{E839C9C6-1C11-41DB-9374-0B943E4924DD}" type="pres">
      <dgm:prSet presAssocID="{C1C58D66-9856-4040-AD55-5F25929597CF}" presName="sibTrans" presStyleLbl="sibTrans2D1" presStyleIdx="0" presStyleCnt="5"/>
      <dgm:spPr/>
      <dgm:t>
        <a:bodyPr/>
        <a:lstStyle/>
        <a:p>
          <a:endParaRPr lang="en-US"/>
        </a:p>
      </dgm:t>
    </dgm:pt>
    <dgm:pt modelId="{BAB7DB7C-96AE-4195-ADCF-E40D86866C5B}" type="pres">
      <dgm:prSet presAssocID="{C1C58D66-9856-4040-AD55-5F25929597CF}" presName="connectorText" presStyleLbl="sibTrans2D1" presStyleIdx="0" presStyleCnt="5"/>
      <dgm:spPr/>
      <dgm:t>
        <a:bodyPr/>
        <a:lstStyle/>
        <a:p>
          <a:endParaRPr lang="en-US"/>
        </a:p>
      </dgm:t>
    </dgm:pt>
    <dgm:pt modelId="{6E97C1CE-1B51-459F-BF5B-0EF6B8FD93FB}" type="pres">
      <dgm:prSet presAssocID="{CFADB5E6-BB11-4EB7-B573-7A68DE82340E}" presName="node" presStyleLbl="node1" presStyleIdx="1" presStyleCnt="6">
        <dgm:presLayoutVars>
          <dgm:bulletEnabled val="1"/>
        </dgm:presLayoutVars>
      </dgm:prSet>
      <dgm:spPr/>
      <dgm:t>
        <a:bodyPr/>
        <a:lstStyle/>
        <a:p>
          <a:endParaRPr lang="en-US"/>
        </a:p>
      </dgm:t>
    </dgm:pt>
    <dgm:pt modelId="{A347DA5A-49B7-4977-920A-F9ADFB1A5D1D}" type="pres">
      <dgm:prSet presAssocID="{1F631A34-EC53-4C1D-B996-1AEEEED55FAF}" presName="sibTrans" presStyleLbl="sibTrans2D1" presStyleIdx="1" presStyleCnt="5"/>
      <dgm:spPr/>
      <dgm:t>
        <a:bodyPr/>
        <a:lstStyle/>
        <a:p>
          <a:endParaRPr lang="en-US"/>
        </a:p>
      </dgm:t>
    </dgm:pt>
    <dgm:pt modelId="{F74843F7-04CF-4B8B-BAC7-9A1BEF9DD0DC}" type="pres">
      <dgm:prSet presAssocID="{1F631A34-EC53-4C1D-B996-1AEEEED55FAF}" presName="connectorText" presStyleLbl="sibTrans2D1" presStyleIdx="1" presStyleCnt="5"/>
      <dgm:spPr/>
      <dgm:t>
        <a:bodyPr/>
        <a:lstStyle/>
        <a:p>
          <a:endParaRPr lang="en-US"/>
        </a:p>
      </dgm:t>
    </dgm:pt>
    <dgm:pt modelId="{E43609D9-F671-40C9-B1FE-66CBA5AA0F8A}" type="pres">
      <dgm:prSet presAssocID="{5915FF96-57CB-4A5A-81B5-3B64178BEEDE}" presName="node" presStyleLbl="node1" presStyleIdx="2" presStyleCnt="6">
        <dgm:presLayoutVars>
          <dgm:bulletEnabled val="1"/>
        </dgm:presLayoutVars>
      </dgm:prSet>
      <dgm:spPr/>
      <dgm:t>
        <a:bodyPr/>
        <a:lstStyle/>
        <a:p>
          <a:endParaRPr lang="en-US"/>
        </a:p>
      </dgm:t>
    </dgm:pt>
    <dgm:pt modelId="{714FAF6A-78AC-40C5-A7DF-3717A2F93FCF}" type="pres">
      <dgm:prSet presAssocID="{3C17CA29-7A68-438F-A264-60AA41D8C81D}" presName="sibTrans" presStyleLbl="sibTrans2D1" presStyleIdx="2" presStyleCnt="5"/>
      <dgm:spPr/>
      <dgm:t>
        <a:bodyPr/>
        <a:lstStyle/>
        <a:p>
          <a:endParaRPr lang="en-US"/>
        </a:p>
      </dgm:t>
    </dgm:pt>
    <dgm:pt modelId="{1F96E833-312D-4671-A325-6E57519176CF}" type="pres">
      <dgm:prSet presAssocID="{3C17CA29-7A68-438F-A264-60AA41D8C81D}" presName="connectorText" presStyleLbl="sibTrans2D1" presStyleIdx="2" presStyleCnt="5"/>
      <dgm:spPr/>
      <dgm:t>
        <a:bodyPr/>
        <a:lstStyle/>
        <a:p>
          <a:endParaRPr lang="en-US"/>
        </a:p>
      </dgm:t>
    </dgm:pt>
    <dgm:pt modelId="{26D4043A-1124-4DED-ADE3-37EEEFBB1D08}" type="pres">
      <dgm:prSet presAssocID="{0519B39E-66B7-4953-9E92-3C21208FC14C}" presName="node" presStyleLbl="node1" presStyleIdx="3" presStyleCnt="6">
        <dgm:presLayoutVars>
          <dgm:bulletEnabled val="1"/>
        </dgm:presLayoutVars>
      </dgm:prSet>
      <dgm:spPr/>
      <dgm:t>
        <a:bodyPr/>
        <a:lstStyle/>
        <a:p>
          <a:endParaRPr lang="en-US"/>
        </a:p>
      </dgm:t>
    </dgm:pt>
    <dgm:pt modelId="{00B94E83-259F-4E3C-91C6-910A1CFCE2F7}" type="pres">
      <dgm:prSet presAssocID="{66C3FB84-0273-4A1B-A578-B09F16C542BA}" presName="sibTrans" presStyleLbl="sibTrans2D1" presStyleIdx="3" presStyleCnt="5"/>
      <dgm:spPr/>
      <dgm:t>
        <a:bodyPr/>
        <a:lstStyle/>
        <a:p>
          <a:endParaRPr lang="en-US"/>
        </a:p>
      </dgm:t>
    </dgm:pt>
    <dgm:pt modelId="{0E355C57-BD44-4CB0-B358-712F3327D7E1}" type="pres">
      <dgm:prSet presAssocID="{66C3FB84-0273-4A1B-A578-B09F16C542BA}" presName="connectorText" presStyleLbl="sibTrans2D1" presStyleIdx="3" presStyleCnt="5"/>
      <dgm:spPr/>
      <dgm:t>
        <a:bodyPr/>
        <a:lstStyle/>
        <a:p>
          <a:endParaRPr lang="en-US"/>
        </a:p>
      </dgm:t>
    </dgm:pt>
    <dgm:pt modelId="{0783301D-E7D1-482F-9C85-08D28366433E}" type="pres">
      <dgm:prSet presAssocID="{8DE7F321-AE33-4150-9717-7E442DC3F2D3}" presName="node" presStyleLbl="node1" presStyleIdx="4" presStyleCnt="6">
        <dgm:presLayoutVars>
          <dgm:bulletEnabled val="1"/>
        </dgm:presLayoutVars>
      </dgm:prSet>
      <dgm:spPr/>
      <dgm:t>
        <a:bodyPr/>
        <a:lstStyle/>
        <a:p>
          <a:endParaRPr lang="en-US"/>
        </a:p>
      </dgm:t>
    </dgm:pt>
    <dgm:pt modelId="{7274BBAE-C7AA-4005-AD4F-9C6CC49BF739}" type="pres">
      <dgm:prSet presAssocID="{DEA8DEF6-3FDE-42D5-8F1C-13C494D8333A}" presName="sibTrans" presStyleLbl="sibTrans2D1" presStyleIdx="4" presStyleCnt="5"/>
      <dgm:spPr/>
      <dgm:t>
        <a:bodyPr/>
        <a:lstStyle/>
        <a:p>
          <a:endParaRPr lang="en-US"/>
        </a:p>
      </dgm:t>
    </dgm:pt>
    <dgm:pt modelId="{686EFEAE-0916-4448-9F9B-2572F346610D}" type="pres">
      <dgm:prSet presAssocID="{DEA8DEF6-3FDE-42D5-8F1C-13C494D8333A}" presName="connectorText" presStyleLbl="sibTrans2D1" presStyleIdx="4" presStyleCnt="5"/>
      <dgm:spPr/>
      <dgm:t>
        <a:bodyPr/>
        <a:lstStyle/>
        <a:p>
          <a:endParaRPr lang="en-US"/>
        </a:p>
      </dgm:t>
    </dgm:pt>
    <dgm:pt modelId="{8228159A-DF66-499F-B0B3-0E11E3968807}" type="pres">
      <dgm:prSet presAssocID="{BA36B4BC-A9F7-4BE5-AD86-608862FF3FEE}" presName="node" presStyleLbl="node1" presStyleIdx="5" presStyleCnt="6">
        <dgm:presLayoutVars>
          <dgm:bulletEnabled val="1"/>
        </dgm:presLayoutVars>
      </dgm:prSet>
      <dgm:spPr/>
      <dgm:t>
        <a:bodyPr/>
        <a:lstStyle/>
        <a:p>
          <a:endParaRPr lang="en-US"/>
        </a:p>
      </dgm:t>
    </dgm:pt>
  </dgm:ptLst>
  <dgm:cxnLst>
    <dgm:cxn modelId="{22999409-07D8-4FE8-B104-FC8CDA2653DC}" type="presOf" srcId="{CFADB5E6-BB11-4EB7-B573-7A68DE82340E}" destId="{6E97C1CE-1B51-459F-BF5B-0EF6B8FD93FB}" srcOrd="0" destOrd="0" presId="urn:microsoft.com/office/officeart/2005/8/layout/process5"/>
    <dgm:cxn modelId="{69DA2D37-338B-4FCE-B096-AA14E20B9C4A}" type="presOf" srcId="{66C3FB84-0273-4A1B-A578-B09F16C542BA}" destId="{0E355C57-BD44-4CB0-B358-712F3327D7E1}" srcOrd="1" destOrd="0" presId="urn:microsoft.com/office/officeart/2005/8/layout/process5"/>
    <dgm:cxn modelId="{E6CE8730-654F-4F69-8420-6E2D131AD83A}" type="presOf" srcId="{C1C58D66-9856-4040-AD55-5F25929597CF}" destId="{E839C9C6-1C11-41DB-9374-0B943E4924DD}" srcOrd="0" destOrd="0" presId="urn:microsoft.com/office/officeart/2005/8/layout/process5"/>
    <dgm:cxn modelId="{A7DD36FF-0CBC-4656-846A-F81B299C7DCA}" srcId="{116D22C3-E502-4EB1-9106-85AC8BBCFF39}" destId="{CFADB5E6-BB11-4EB7-B573-7A68DE82340E}" srcOrd="1" destOrd="0" parTransId="{4B563B9C-8F23-4B31-BD42-A4F48C99176D}" sibTransId="{1F631A34-EC53-4C1D-B996-1AEEEED55FAF}"/>
    <dgm:cxn modelId="{A04B6167-9FDD-4F1F-8F83-A350DF6E6822}" srcId="{116D22C3-E502-4EB1-9106-85AC8BBCFF39}" destId="{5915FF96-57CB-4A5A-81B5-3B64178BEEDE}" srcOrd="2" destOrd="0" parTransId="{B3D9BCE4-5416-4AA1-B1A4-B8C9C530F070}" sibTransId="{3C17CA29-7A68-438F-A264-60AA41D8C81D}"/>
    <dgm:cxn modelId="{11C6902C-C2A1-408F-9891-2AED3DAD82A1}" type="presOf" srcId="{C1C58D66-9856-4040-AD55-5F25929597CF}" destId="{BAB7DB7C-96AE-4195-ADCF-E40D86866C5B}" srcOrd="1" destOrd="0" presId="urn:microsoft.com/office/officeart/2005/8/layout/process5"/>
    <dgm:cxn modelId="{403A7C13-CCB7-449D-9450-276189BB284D}" type="presOf" srcId="{BA36B4BC-A9F7-4BE5-AD86-608862FF3FEE}" destId="{8228159A-DF66-499F-B0B3-0E11E3968807}" srcOrd="0" destOrd="0" presId="urn:microsoft.com/office/officeart/2005/8/layout/process5"/>
    <dgm:cxn modelId="{3F4FBFBC-ED45-42AE-A79E-10ACD8CE9F55}" type="presOf" srcId="{0519B39E-66B7-4953-9E92-3C21208FC14C}" destId="{26D4043A-1124-4DED-ADE3-37EEEFBB1D08}" srcOrd="0" destOrd="0" presId="urn:microsoft.com/office/officeart/2005/8/layout/process5"/>
    <dgm:cxn modelId="{1497FC83-454B-4F6E-A29A-8E0C8107E4D2}" type="presOf" srcId="{DEA8DEF6-3FDE-42D5-8F1C-13C494D8333A}" destId="{7274BBAE-C7AA-4005-AD4F-9C6CC49BF739}" srcOrd="0" destOrd="0" presId="urn:microsoft.com/office/officeart/2005/8/layout/process5"/>
    <dgm:cxn modelId="{7FD3363D-AB71-45D5-B1BA-97BEF9F9E9CE}" type="presOf" srcId="{116D22C3-E502-4EB1-9106-85AC8BBCFF39}" destId="{6C7FFD65-F01B-4977-996E-AB42E3E151B1}" srcOrd="0" destOrd="0" presId="urn:microsoft.com/office/officeart/2005/8/layout/process5"/>
    <dgm:cxn modelId="{81485061-585D-4E58-B72B-2B8BE1BE5122}" type="presOf" srcId="{076AD194-484E-4597-86A0-336D565F8FE0}" destId="{FB508780-6FC4-4390-9FFF-058AA5DA621F}" srcOrd="0" destOrd="0" presId="urn:microsoft.com/office/officeart/2005/8/layout/process5"/>
    <dgm:cxn modelId="{3E362B14-3A8A-4764-9EC6-F7B4F21E4003}" srcId="{116D22C3-E502-4EB1-9106-85AC8BBCFF39}" destId="{076AD194-484E-4597-86A0-336D565F8FE0}" srcOrd="0" destOrd="0" parTransId="{D3C3E968-7E8B-4241-BABE-A9FDAD017D15}" sibTransId="{C1C58D66-9856-4040-AD55-5F25929597CF}"/>
    <dgm:cxn modelId="{817957DE-A92B-4D04-B428-D613EA5EB111}" type="presOf" srcId="{3C17CA29-7A68-438F-A264-60AA41D8C81D}" destId="{714FAF6A-78AC-40C5-A7DF-3717A2F93FCF}" srcOrd="0" destOrd="0" presId="urn:microsoft.com/office/officeart/2005/8/layout/process5"/>
    <dgm:cxn modelId="{FB1ED627-7CBB-4DB0-9D46-C2062B52D3CC}" type="presOf" srcId="{3C17CA29-7A68-438F-A264-60AA41D8C81D}" destId="{1F96E833-312D-4671-A325-6E57519176CF}" srcOrd="1" destOrd="0" presId="urn:microsoft.com/office/officeart/2005/8/layout/process5"/>
    <dgm:cxn modelId="{076E1255-A182-4F49-B736-CF532E17A3B9}" type="presOf" srcId="{5915FF96-57CB-4A5A-81B5-3B64178BEEDE}" destId="{E43609D9-F671-40C9-B1FE-66CBA5AA0F8A}" srcOrd="0" destOrd="0" presId="urn:microsoft.com/office/officeart/2005/8/layout/process5"/>
    <dgm:cxn modelId="{E62127B7-1C7C-4071-B5C6-901E55BC24EC}" type="presOf" srcId="{66C3FB84-0273-4A1B-A578-B09F16C542BA}" destId="{00B94E83-259F-4E3C-91C6-910A1CFCE2F7}" srcOrd="0" destOrd="0" presId="urn:microsoft.com/office/officeart/2005/8/layout/process5"/>
    <dgm:cxn modelId="{7BC2C5F8-1F1D-4C16-86D7-8E41A80C16FC}" type="presOf" srcId="{DEA8DEF6-3FDE-42D5-8F1C-13C494D8333A}" destId="{686EFEAE-0916-4448-9F9B-2572F346610D}" srcOrd="1" destOrd="0" presId="urn:microsoft.com/office/officeart/2005/8/layout/process5"/>
    <dgm:cxn modelId="{8F487D04-B392-4333-A9B8-163B517B8B69}" srcId="{116D22C3-E502-4EB1-9106-85AC8BBCFF39}" destId="{8DE7F321-AE33-4150-9717-7E442DC3F2D3}" srcOrd="4" destOrd="0" parTransId="{82659373-9990-4A72-907D-7569E9F7DDF5}" sibTransId="{DEA8DEF6-3FDE-42D5-8F1C-13C494D8333A}"/>
    <dgm:cxn modelId="{22C2CE41-F863-4215-99B2-AA802F952E02}" srcId="{116D22C3-E502-4EB1-9106-85AC8BBCFF39}" destId="{BA36B4BC-A9F7-4BE5-AD86-608862FF3FEE}" srcOrd="5" destOrd="0" parTransId="{C00E5DAD-386D-43AC-A652-C67257B02377}" sibTransId="{52C9CB85-DFBA-4223-A521-B670B34414C1}"/>
    <dgm:cxn modelId="{1E3E98FE-7D7A-419E-9692-2C445ECDB209}" type="presOf" srcId="{1F631A34-EC53-4C1D-B996-1AEEEED55FAF}" destId="{F74843F7-04CF-4B8B-BAC7-9A1BEF9DD0DC}" srcOrd="1" destOrd="0" presId="urn:microsoft.com/office/officeart/2005/8/layout/process5"/>
    <dgm:cxn modelId="{6E7C42C0-A8E2-4E51-88CB-7BB9F0527B03}" type="presOf" srcId="{1F631A34-EC53-4C1D-B996-1AEEEED55FAF}" destId="{A347DA5A-49B7-4977-920A-F9ADFB1A5D1D}" srcOrd="0" destOrd="0" presId="urn:microsoft.com/office/officeart/2005/8/layout/process5"/>
    <dgm:cxn modelId="{591E0116-8261-4D69-8560-78C15D6C744A}" type="presOf" srcId="{8DE7F321-AE33-4150-9717-7E442DC3F2D3}" destId="{0783301D-E7D1-482F-9C85-08D28366433E}" srcOrd="0" destOrd="0" presId="urn:microsoft.com/office/officeart/2005/8/layout/process5"/>
    <dgm:cxn modelId="{B0AF80EA-3FFF-4029-938E-FDFF21167241}" srcId="{116D22C3-E502-4EB1-9106-85AC8BBCFF39}" destId="{0519B39E-66B7-4953-9E92-3C21208FC14C}" srcOrd="3" destOrd="0" parTransId="{BFB4890C-27D1-44D5-BC5D-A66BF36665A7}" sibTransId="{66C3FB84-0273-4A1B-A578-B09F16C542BA}"/>
    <dgm:cxn modelId="{7FB49E17-7187-409C-A635-5B33D0B698F3}" type="presParOf" srcId="{6C7FFD65-F01B-4977-996E-AB42E3E151B1}" destId="{FB508780-6FC4-4390-9FFF-058AA5DA621F}" srcOrd="0" destOrd="0" presId="urn:microsoft.com/office/officeart/2005/8/layout/process5"/>
    <dgm:cxn modelId="{068C37CA-FB36-44C9-AAA7-CF407C1E942D}" type="presParOf" srcId="{6C7FFD65-F01B-4977-996E-AB42E3E151B1}" destId="{E839C9C6-1C11-41DB-9374-0B943E4924DD}" srcOrd="1" destOrd="0" presId="urn:microsoft.com/office/officeart/2005/8/layout/process5"/>
    <dgm:cxn modelId="{58FA922A-9991-42B3-A678-EF29DA4E6813}" type="presParOf" srcId="{E839C9C6-1C11-41DB-9374-0B943E4924DD}" destId="{BAB7DB7C-96AE-4195-ADCF-E40D86866C5B}" srcOrd="0" destOrd="0" presId="urn:microsoft.com/office/officeart/2005/8/layout/process5"/>
    <dgm:cxn modelId="{D2C358B2-516B-4CE4-B4CA-DBC274CF6DA9}" type="presParOf" srcId="{6C7FFD65-F01B-4977-996E-AB42E3E151B1}" destId="{6E97C1CE-1B51-459F-BF5B-0EF6B8FD93FB}" srcOrd="2" destOrd="0" presId="urn:microsoft.com/office/officeart/2005/8/layout/process5"/>
    <dgm:cxn modelId="{E2749E17-DF47-4205-89A0-68E83467712E}" type="presParOf" srcId="{6C7FFD65-F01B-4977-996E-AB42E3E151B1}" destId="{A347DA5A-49B7-4977-920A-F9ADFB1A5D1D}" srcOrd="3" destOrd="0" presId="urn:microsoft.com/office/officeart/2005/8/layout/process5"/>
    <dgm:cxn modelId="{B203DAE3-FEDC-4DA4-80C2-2222E1E38A1C}" type="presParOf" srcId="{A347DA5A-49B7-4977-920A-F9ADFB1A5D1D}" destId="{F74843F7-04CF-4B8B-BAC7-9A1BEF9DD0DC}" srcOrd="0" destOrd="0" presId="urn:microsoft.com/office/officeart/2005/8/layout/process5"/>
    <dgm:cxn modelId="{82693365-47C2-4DDD-9E94-16D26F5D94E6}" type="presParOf" srcId="{6C7FFD65-F01B-4977-996E-AB42E3E151B1}" destId="{E43609D9-F671-40C9-B1FE-66CBA5AA0F8A}" srcOrd="4" destOrd="0" presId="urn:microsoft.com/office/officeart/2005/8/layout/process5"/>
    <dgm:cxn modelId="{633E5A4E-A99D-48E9-8294-63CDFBB1ABEA}" type="presParOf" srcId="{6C7FFD65-F01B-4977-996E-AB42E3E151B1}" destId="{714FAF6A-78AC-40C5-A7DF-3717A2F93FCF}" srcOrd="5" destOrd="0" presId="urn:microsoft.com/office/officeart/2005/8/layout/process5"/>
    <dgm:cxn modelId="{3F726B4E-B57E-4841-B4AD-3F6C98B951FD}" type="presParOf" srcId="{714FAF6A-78AC-40C5-A7DF-3717A2F93FCF}" destId="{1F96E833-312D-4671-A325-6E57519176CF}" srcOrd="0" destOrd="0" presId="urn:microsoft.com/office/officeart/2005/8/layout/process5"/>
    <dgm:cxn modelId="{86FD3F3A-C3B3-4623-B393-1CCF27A7BF4A}" type="presParOf" srcId="{6C7FFD65-F01B-4977-996E-AB42E3E151B1}" destId="{26D4043A-1124-4DED-ADE3-37EEEFBB1D08}" srcOrd="6" destOrd="0" presId="urn:microsoft.com/office/officeart/2005/8/layout/process5"/>
    <dgm:cxn modelId="{BAA766A6-D43B-49D5-902A-8ADAEC392E38}" type="presParOf" srcId="{6C7FFD65-F01B-4977-996E-AB42E3E151B1}" destId="{00B94E83-259F-4E3C-91C6-910A1CFCE2F7}" srcOrd="7" destOrd="0" presId="urn:microsoft.com/office/officeart/2005/8/layout/process5"/>
    <dgm:cxn modelId="{EC1BE776-BFFD-44F9-AB95-D57063B902FA}" type="presParOf" srcId="{00B94E83-259F-4E3C-91C6-910A1CFCE2F7}" destId="{0E355C57-BD44-4CB0-B358-712F3327D7E1}" srcOrd="0" destOrd="0" presId="urn:microsoft.com/office/officeart/2005/8/layout/process5"/>
    <dgm:cxn modelId="{171842AB-29D0-4B3C-A5D5-24CBF525DE87}" type="presParOf" srcId="{6C7FFD65-F01B-4977-996E-AB42E3E151B1}" destId="{0783301D-E7D1-482F-9C85-08D28366433E}" srcOrd="8" destOrd="0" presId="urn:microsoft.com/office/officeart/2005/8/layout/process5"/>
    <dgm:cxn modelId="{C73E52D9-D654-4C22-A33D-68DFAB42001F}" type="presParOf" srcId="{6C7FFD65-F01B-4977-996E-AB42E3E151B1}" destId="{7274BBAE-C7AA-4005-AD4F-9C6CC49BF739}" srcOrd="9" destOrd="0" presId="urn:microsoft.com/office/officeart/2005/8/layout/process5"/>
    <dgm:cxn modelId="{34752C31-E628-4B2E-AE9F-D829A47AB053}" type="presParOf" srcId="{7274BBAE-C7AA-4005-AD4F-9C6CC49BF739}" destId="{686EFEAE-0916-4448-9F9B-2572F346610D}" srcOrd="0" destOrd="0" presId="urn:microsoft.com/office/officeart/2005/8/layout/process5"/>
    <dgm:cxn modelId="{306A2561-278A-4B7D-9823-8315E4DDF54C}" type="presParOf" srcId="{6C7FFD65-F01B-4977-996E-AB42E3E151B1}" destId="{8228159A-DF66-499F-B0B3-0E11E3968807}" srcOrd="1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04A0E25-77C0-4DF9-933C-384CDEEF2E5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3394ACD0-823A-4221-A805-77E80101EB39}">
      <dgm:prSet phldrT="[Text]"/>
      <dgm:spPr/>
      <dgm:t>
        <a:bodyPr/>
        <a:lstStyle/>
        <a:p>
          <a:r>
            <a:rPr lang="en-US" dirty="0" smtClean="0"/>
            <a:t>Dataset</a:t>
          </a:r>
          <a:endParaRPr lang="en-US" dirty="0"/>
        </a:p>
      </dgm:t>
    </dgm:pt>
    <dgm:pt modelId="{2AD213E7-2094-4249-A91B-24802B8E958A}" type="parTrans" cxnId="{E8470E24-CE43-4446-9956-5502EF5D7649}">
      <dgm:prSet/>
      <dgm:spPr/>
      <dgm:t>
        <a:bodyPr/>
        <a:lstStyle/>
        <a:p>
          <a:endParaRPr lang="en-US"/>
        </a:p>
      </dgm:t>
    </dgm:pt>
    <dgm:pt modelId="{6ACFD66A-359F-4C3D-B146-DAC0B81068A3}" type="sibTrans" cxnId="{E8470E24-CE43-4446-9956-5502EF5D7649}">
      <dgm:prSet/>
      <dgm:spPr/>
      <dgm:t>
        <a:bodyPr/>
        <a:lstStyle/>
        <a:p>
          <a:endParaRPr lang="en-US"/>
        </a:p>
      </dgm:t>
    </dgm:pt>
    <dgm:pt modelId="{9BDFD39A-9ADC-41DD-858B-8646FDB028A3}">
      <dgm:prSet phldrT="[Text]"/>
      <dgm:spPr/>
      <dgm:t>
        <a:bodyPr/>
        <a:lstStyle/>
        <a:p>
          <a:r>
            <a:rPr lang="en-US" dirty="0" smtClean="0"/>
            <a:t>Holistic analysis</a:t>
          </a:r>
          <a:endParaRPr lang="en-US" dirty="0"/>
        </a:p>
      </dgm:t>
    </dgm:pt>
    <dgm:pt modelId="{E41E7D79-BFFA-400D-AB79-218E0F3846CB}" type="parTrans" cxnId="{1C78A088-E060-4DB8-9AB8-55864B0458B6}">
      <dgm:prSet/>
      <dgm:spPr/>
      <dgm:t>
        <a:bodyPr/>
        <a:lstStyle/>
        <a:p>
          <a:endParaRPr lang="en-US"/>
        </a:p>
      </dgm:t>
    </dgm:pt>
    <dgm:pt modelId="{062DC411-166C-4F97-8EDF-F00A01049EA1}" type="sibTrans" cxnId="{1C78A088-E060-4DB8-9AB8-55864B0458B6}">
      <dgm:prSet/>
      <dgm:spPr/>
      <dgm:t>
        <a:bodyPr/>
        <a:lstStyle/>
        <a:p>
          <a:endParaRPr lang="en-US"/>
        </a:p>
      </dgm:t>
    </dgm:pt>
    <dgm:pt modelId="{8265DD47-E082-4195-90E9-B15ADDEC9FE8}">
      <dgm:prSet phldrT="[Text]"/>
      <dgm:spPr/>
      <dgm:t>
        <a:bodyPr/>
        <a:lstStyle/>
        <a:p>
          <a:r>
            <a:rPr lang="en-US" dirty="0" smtClean="0"/>
            <a:t>Effects-of-causes</a:t>
          </a:r>
          <a:endParaRPr lang="en-US" dirty="0"/>
        </a:p>
      </dgm:t>
    </dgm:pt>
    <dgm:pt modelId="{F10FCCEF-2423-4D8E-8D30-E9230269C592}" type="parTrans" cxnId="{3662E3C5-B3DD-49E7-B905-E7D9BED3F59D}">
      <dgm:prSet/>
      <dgm:spPr/>
      <dgm:t>
        <a:bodyPr/>
        <a:lstStyle/>
        <a:p>
          <a:endParaRPr lang="en-US"/>
        </a:p>
      </dgm:t>
    </dgm:pt>
    <dgm:pt modelId="{DDD57A3E-7AE9-481D-9A64-F3DB65E209F8}" type="sibTrans" cxnId="{3662E3C5-B3DD-49E7-B905-E7D9BED3F59D}">
      <dgm:prSet/>
      <dgm:spPr/>
      <dgm:t>
        <a:bodyPr/>
        <a:lstStyle/>
        <a:p>
          <a:endParaRPr lang="en-US"/>
        </a:p>
      </dgm:t>
    </dgm:pt>
    <dgm:pt modelId="{B10832FF-52E8-495B-BFAD-2C6E44EF4A24}" type="pres">
      <dgm:prSet presAssocID="{004A0E25-77C0-4DF9-933C-384CDEEF2E5D}" presName="outerComposite" presStyleCnt="0">
        <dgm:presLayoutVars>
          <dgm:chMax val="5"/>
          <dgm:dir/>
          <dgm:resizeHandles val="exact"/>
        </dgm:presLayoutVars>
      </dgm:prSet>
      <dgm:spPr/>
      <dgm:t>
        <a:bodyPr/>
        <a:lstStyle/>
        <a:p>
          <a:endParaRPr lang="en-US"/>
        </a:p>
      </dgm:t>
    </dgm:pt>
    <dgm:pt modelId="{B06D51DF-C7B4-40F2-9388-479370B152F7}" type="pres">
      <dgm:prSet presAssocID="{004A0E25-77C0-4DF9-933C-384CDEEF2E5D}" presName="dummyMaxCanvas" presStyleCnt="0">
        <dgm:presLayoutVars/>
      </dgm:prSet>
      <dgm:spPr/>
    </dgm:pt>
    <dgm:pt modelId="{AEA815D3-FCB2-4E1E-9C59-B1FC86BE5D83}" type="pres">
      <dgm:prSet presAssocID="{004A0E25-77C0-4DF9-933C-384CDEEF2E5D}" presName="ThreeNodes_1" presStyleLbl="node1" presStyleIdx="0" presStyleCnt="3">
        <dgm:presLayoutVars>
          <dgm:bulletEnabled val="1"/>
        </dgm:presLayoutVars>
      </dgm:prSet>
      <dgm:spPr/>
      <dgm:t>
        <a:bodyPr/>
        <a:lstStyle/>
        <a:p>
          <a:endParaRPr lang="en-US"/>
        </a:p>
      </dgm:t>
    </dgm:pt>
    <dgm:pt modelId="{579206FE-3F9E-45FC-A487-02B72466C0A9}" type="pres">
      <dgm:prSet presAssocID="{004A0E25-77C0-4DF9-933C-384CDEEF2E5D}" presName="ThreeNodes_2" presStyleLbl="node1" presStyleIdx="1" presStyleCnt="3">
        <dgm:presLayoutVars>
          <dgm:bulletEnabled val="1"/>
        </dgm:presLayoutVars>
      </dgm:prSet>
      <dgm:spPr/>
      <dgm:t>
        <a:bodyPr/>
        <a:lstStyle/>
        <a:p>
          <a:endParaRPr lang="en-US"/>
        </a:p>
      </dgm:t>
    </dgm:pt>
    <dgm:pt modelId="{86B5683B-4310-4F54-8F3C-1A3C1CDBA27F}" type="pres">
      <dgm:prSet presAssocID="{004A0E25-77C0-4DF9-933C-384CDEEF2E5D}" presName="ThreeNodes_3" presStyleLbl="node1" presStyleIdx="2" presStyleCnt="3">
        <dgm:presLayoutVars>
          <dgm:bulletEnabled val="1"/>
        </dgm:presLayoutVars>
      </dgm:prSet>
      <dgm:spPr/>
      <dgm:t>
        <a:bodyPr/>
        <a:lstStyle/>
        <a:p>
          <a:endParaRPr lang="en-US"/>
        </a:p>
      </dgm:t>
    </dgm:pt>
    <dgm:pt modelId="{CF5B8E64-FE11-439E-BAEC-B401302484E7}" type="pres">
      <dgm:prSet presAssocID="{004A0E25-77C0-4DF9-933C-384CDEEF2E5D}" presName="ThreeConn_1-2" presStyleLbl="fgAccFollowNode1" presStyleIdx="0" presStyleCnt="2">
        <dgm:presLayoutVars>
          <dgm:bulletEnabled val="1"/>
        </dgm:presLayoutVars>
      </dgm:prSet>
      <dgm:spPr/>
      <dgm:t>
        <a:bodyPr/>
        <a:lstStyle/>
        <a:p>
          <a:endParaRPr lang="en-US"/>
        </a:p>
      </dgm:t>
    </dgm:pt>
    <dgm:pt modelId="{E8ABB1F3-BA39-4286-805A-634A21439032}" type="pres">
      <dgm:prSet presAssocID="{004A0E25-77C0-4DF9-933C-384CDEEF2E5D}" presName="ThreeConn_2-3" presStyleLbl="fgAccFollowNode1" presStyleIdx="1" presStyleCnt="2">
        <dgm:presLayoutVars>
          <dgm:bulletEnabled val="1"/>
        </dgm:presLayoutVars>
      </dgm:prSet>
      <dgm:spPr/>
      <dgm:t>
        <a:bodyPr/>
        <a:lstStyle/>
        <a:p>
          <a:endParaRPr lang="en-US"/>
        </a:p>
      </dgm:t>
    </dgm:pt>
    <dgm:pt modelId="{F3A9BAA4-FACE-4879-A8B9-1F11D944D8BC}" type="pres">
      <dgm:prSet presAssocID="{004A0E25-77C0-4DF9-933C-384CDEEF2E5D}" presName="ThreeNodes_1_text" presStyleLbl="node1" presStyleIdx="2" presStyleCnt="3">
        <dgm:presLayoutVars>
          <dgm:bulletEnabled val="1"/>
        </dgm:presLayoutVars>
      </dgm:prSet>
      <dgm:spPr/>
      <dgm:t>
        <a:bodyPr/>
        <a:lstStyle/>
        <a:p>
          <a:endParaRPr lang="en-US"/>
        </a:p>
      </dgm:t>
    </dgm:pt>
    <dgm:pt modelId="{ABD69071-4E42-4E75-B64B-2000C5CA6EC3}" type="pres">
      <dgm:prSet presAssocID="{004A0E25-77C0-4DF9-933C-384CDEEF2E5D}" presName="ThreeNodes_2_text" presStyleLbl="node1" presStyleIdx="2" presStyleCnt="3">
        <dgm:presLayoutVars>
          <dgm:bulletEnabled val="1"/>
        </dgm:presLayoutVars>
      </dgm:prSet>
      <dgm:spPr/>
      <dgm:t>
        <a:bodyPr/>
        <a:lstStyle/>
        <a:p>
          <a:endParaRPr lang="en-US"/>
        </a:p>
      </dgm:t>
    </dgm:pt>
    <dgm:pt modelId="{D360F163-B546-4DBD-B773-9FA726ECE0FC}" type="pres">
      <dgm:prSet presAssocID="{004A0E25-77C0-4DF9-933C-384CDEEF2E5D}" presName="ThreeNodes_3_text" presStyleLbl="node1" presStyleIdx="2" presStyleCnt="3">
        <dgm:presLayoutVars>
          <dgm:bulletEnabled val="1"/>
        </dgm:presLayoutVars>
      </dgm:prSet>
      <dgm:spPr/>
      <dgm:t>
        <a:bodyPr/>
        <a:lstStyle/>
        <a:p>
          <a:endParaRPr lang="en-US"/>
        </a:p>
      </dgm:t>
    </dgm:pt>
  </dgm:ptLst>
  <dgm:cxnLst>
    <dgm:cxn modelId="{3662E3C5-B3DD-49E7-B905-E7D9BED3F59D}" srcId="{004A0E25-77C0-4DF9-933C-384CDEEF2E5D}" destId="{8265DD47-E082-4195-90E9-B15ADDEC9FE8}" srcOrd="2" destOrd="0" parTransId="{F10FCCEF-2423-4D8E-8D30-E9230269C592}" sibTransId="{DDD57A3E-7AE9-481D-9A64-F3DB65E209F8}"/>
    <dgm:cxn modelId="{0369C75F-E6A6-42B7-A1E2-D77068E9C6BE}" type="presOf" srcId="{3394ACD0-823A-4221-A805-77E80101EB39}" destId="{F3A9BAA4-FACE-4879-A8B9-1F11D944D8BC}" srcOrd="1" destOrd="0" presId="urn:microsoft.com/office/officeart/2005/8/layout/vProcess5"/>
    <dgm:cxn modelId="{D9CBCE64-725F-4412-89F8-F364E01C8C70}" type="presOf" srcId="{062DC411-166C-4F97-8EDF-F00A01049EA1}" destId="{E8ABB1F3-BA39-4286-805A-634A21439032}" srcOrd="0" destOrd="0" presId="urn:microsoft.com/office/officeart/2005/8/layout/vProcess5"/>
    <dgm:cxn modelId="{936D5B74-521B-428E-907B-DECD2778E08E}" type="presOf" srcId="{6ACFD66A-359F-4C3D-B146-DAC0B81068A3}" destId="{CF5B8E64-FE11-439E-BAEC-B401302484E7}" srcOrd="0" destOrd="0" presId="urn:microsoft.com/office/officeart/2005/8/layout/vProcess5"/>
    <dgm:cxn modelId="{41AD8219-3156-4D72-8509-5961C34259B0}" type="presOf" srcId="{8265DD47-E082-4195-90E9-B15ADDEC9FE8}" destId="{D360F163-B546-4DBD-B773-9FA726ECE0FC}" srcOrd="1" destOrd="0" presId="urn:microsoft.com/office/officeart/2005/8/layout/vProcess5"/>
    <dgm:cxn modelId="{C267D602-EC31-4B80-B31C-1B92C7B69F80}" type="presOf" srcId="{9BDFD39A-9ADC-41DD-858B-8646FDB028A3}" destId="{ABD69071-4E42-4E75-B64B-2000C5CA6EC3}" srcOrd="1" destOrd="0" presId="urn:microsoft.com/office/officeart/2005/8/layout/vProcess5"/>
    <dgm:cxn modelId="{E8470E24-CE43-4446-9956-5502EF5D7649}" srcId="{004A0E25-77C0-4DF9-933C-384CDEEF2E5D}" destId="{3394ACD0-823A-4221-A805-77E80101EB39}" srcOrd="0" destOrd="0" parTransId="{2AD213E7-2094-4249-A91B-24802B8E958A}" sibTransId="{6ACFD66A-359F-4C3D-B146-DAC0B81068A3}"/>
    <dgm:cxn modelId="{1C78A088-E060-4DB8-9AB8-55864B0458B6}" srcId="{004A0E25-77C0-4DF9-933C-384CDEEF2E5D}" destId="{9BDFD39A-9ADC-41DD-858B-8646FDB028A3}" srcOrd="1" destOrd="0" parTransId="{E41E7D79-BFFA-400D-AB79-218E0F3846CB}" sibTransId="{062DC411-166C-4F97-8EDF-F00A01049EA1}"/>
    <dgm:cxn modelId="{FB4EFA4C-AD92-4D17-BC89-59E63E466CE0}" type="presOf" srcId="{8265DD47-E082-4195-90E9-B15ADDEC9FE8}" destId="{86B5683B-4310-4F54-8F3C-1A3C1CDBA27F}" srcOrd="0" destOrd="0" presId="urn:microsoft.com/office/officeart/2005/8/layout/vProcess5"/>
    <dgm:cxn modelId="{78E98B50-3AD2-4963-861B-3A2E82FE987C}" type="presOf" srcId="{9BDFD39A-9ADC-41DD-858B-8646FDB028A3}" destId="{579206FE-3F9E-45FC-A487-02B72466C0A9}" srcOrd="0" destOrd="0" presId="urn:microsoft.com/office/officeart/2005/8/layout/vProcess5"/>
    <dgm:cxn modelId="{402CE334-A830-4E61-9CA8-2D17D92144A3}" type="presOf" srcId="{004A0E25-77C0-4DF9-933C-384CDEEF2E5D}" destId="{B10832FF-52E8-495B-BFAD-2C6E44EF4A24}" srcOrd="0" destOrd="0" presId="urn:microsoft.com/office/officeart/2005/8/layout/vProcess5"/>
    <dgm:cxn modelId="{6E8B4445-A5AD-47E3-8C5E-B024E722207C}" type="presOf" srcId="{3394ACD0-823A-4221-A805-77E80101EB39}" destId="{AEA815D3-FCB2-4E1E-9C59-B1FC86BE5D83}" srcOrd="0" destOrd="0" presId="urn:microsoft.com/office/officeart/2005/8/layout/vProcess5"/>
    <dgm:cxn modelId="{8A12F162-33A9-4827-9528-FC4B5638929A}" type="presParOf" srcId="{B10832FF-52E8-495B-BFAD-2C6E44EF4A24}" destId="{B06D51DF-C7B4-40F2-9388-479370B152F7}" srcOrd="0" destOrd="0" presId="urn:microsoft.com/office/officeart/2005/8/layout/vProcess5"/>
    <dgm:cxn modelId="{EFF44FE7-831D-4B68-82B0-6E44D38B9FD8}" type="presParOf" srcId="{B10832FF-52E8-495B-BFAD-2C6E44EF4A24}" destId="{AEA815D3-FCB2-4E1E-9C59-B1FC86BE5D83}" srcOrd="1" destOrd="0" presId="urn:microsoft.com/office/officeart/2005/8/layout/vProcess5"/>
    <dgm:cxn modelId="{AF537874-FD39-4751-B57E-BD72E9ED3790}" type="presParOf" srcId="{B10832FF-52E8-495B-BFAD-2C6E44EF4A24}" destId="{579206FE-3F9E-45FC-A487-02B72466C0A9}" srcOrd="2" destOrd="0" presId="urn:microsoft.com/office/officeart/2005/8/layout/vProcess5"/>
    <dgm:cxn modelId="{75DEEB54-3CB2-4A3A-899B-0FCF72972D4C}" type="presParOf" srcId="{B10832FF-52E8-495B-BFAD-2C6E44EF4A24}" destId="{86B5683B-4310-4F54-8F3C-1A3C1CDBA27F}" srcOrd="3" destOrd="0" presId="urn:microsoft.com/office/officeart/2005/8/layout/vProcess5"/>
    <dgm:cxn modelId="{C1BBFEA3-81A4-46C1-94D1-A73E6FB7F60B}" type="presParOf" srcId="{B10832FF-52E8-495B-BFAD-2C6E44EF4A24}" destId="{CF5B8E64-FE11-439E-BAEC-B401302484E7}" srcOrd="4" destOrd="0" presId="urn:microsoft.com/office/officeart/2005/8/layout/vProcess5"/>
    <dgm:cxn modelId="{BA6B1A8A-E3BB-4C27-B030-65CD1FE6F65F}" type="presParOf" srcId="{B10832FF-52E8-495B-BFAD-2C6E44EF4A24}" destId="{E8ABB1F3-BA39-4286-805A-634A21439032}" srcOrd="5" destOrd="0" presId="urn:microsoft.com/office/officeart/2005/8/layout/vProcess5"/>
    <dgm:cxn modelId="{6D672511-0AB9-4B08-B7EA-1619BA304C8D}" type="presParOf" srcId="{B10832FF-52E8-495B-BFAD-2C6E44EF4A24}" destId="{F3A9BAA4-FACE-4879-A8B9-1F11D944D8BC}" srcOrd="6" destOrd="0" presId="urn:microsoft.com/office/officeart/2005/8/layout/vProcess5"/>
    <dgm:cxn modelId="{98148380-0AC9-498E-A337-3CEB5350AEC2}" type="presParOf" srcId="{B10832FF-52E8-495B-BFAD-2C6E44EF4A24}" destId="{ABD69071-4E42-4E75-B64B-2000C5CA6EC3}" srcOrd="7" destOrd="0" presId="urn:microsoft.com/office/officeart/2005/8/layout/vProcess5"/>
    <dgm:cxn modelId="{E1AD68B1-46C7-402E-9F22-1D62CC68848A}" type="presParOf" srcId="{B10832FF-52E8-495B-BFAD-2C6E44EF4A24}" destId="{D360F163-B546-4DBD-B773-9FA726ECE0F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04A0E25-77C0-4DF9-933C-384CDEEF2E5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3394ACD0-823A-4221-A805-77E80101EB39}">
      <dgm:prSet phldrT="[Text]"/>
      <dgm:spPr/>
      <dgm:t>
        <a:bodyPr/>
        <a:lstStyle/>
        <a:p>
          <a:r>
            <a:rPr lang="en-US" dirty="0" smtClean="0"/>
            <a:t>Singular Source Data</a:t>
          </a:r>
          <a:endParaRPr lang="en-US" dirty="0"/>
        </a:p>
      </dgm:t>
    </dgm:pt>
    <dgm:pt modelId="{2AD213E7-2094-4249-A91B-24802B8E958A}" type="parTrans" cxnId="{E8470E24-CE43-4446-9956-5502EF5D7649}">
      <dgm:prSet/>
      <dgm:spPr/>
      <dgm:t>
        <a:bodyPr/>
        <a:lstStyle/>
        <a:p>
          <a:endParaRPr lang="en-US"/>
        </a:p>
      </dgm:t>
    </dgm:pt>
    <dgm:pt modelId="{6ACFD66A-359F-4C3D-B146-DAC0B81068A3}" type="sibTrans" cxnId="{E8470E24-CE43-4446-9956-5502EF5D7649}">
      <dgm:prSet/>
      <dgm:spPr/>
      <dgm:t>
        <a:bodyPr/>
        <a:lstStyle/>
        <a:p>
          <a:endParaRPr lang="en-US"/>
        </a:p>
      </dgm:t>
    </dgm:pt>
    <dgm:pt modelId="{9BDFD39A-9ADC-41DD-858B-8646FDB028A3}">
      <dgm:prSet phldrT="[Text]"/>
      <dgm:spPr/>
      <dgm:t>
        <a:bodyPr/>
        <a:lstStyle/>
        <a:p>
          <a:r>
            <a:rPr lang="en-US" dirty="0" smtClean="0"/>
            <a:t>Sequential and/or </a:t>
          </a:r>
          <a:r>
            <a:rPr lang="en-US" dirty="0" err="1" smtClean="0"/>
            <a:t>conjunctural</a:t>
          </a:r>
          <a:r>
            <a:rPr lang="en-US" dirty="0" smtClean="0"/>
            <a:t> analysis</a:t>
          </a:r>
          <a:endParaRPr lang="en-US" dirty="0"/>
        </a:p>
      </dgm:t>
    </dgm:pt>
    <dgm:pt modelId="{E41E7D79-BFFA-400D-AB79-218E0F3846CB}" type="parTrans" cxnId="{1C78A088-E060-4DB8-9AB8-55864B0458B6}">
      <dgm:prSet/>
      <dgm:spPr/>
      <dgm:t>
        <a:bodyPr/>
        <a:lstStyle/>
        <a:p>
          <a:endParaRPr lang="en-US"/>
        </a:p>
      </dgm:t>
    </dgm:pt>
    <dgm:pt modelId="{062DC411-166C-4F97-8EDF-F00A01049EA1}" type="sibTrans" cxnId="{1C78A088-E060-4DB8-9AB8-55864B0458B6}">
      <dgm:prSet/>
      <dgm:spPr/>
      <dgm:t>
        <a:bodyPr/>
        <a:lstStyle/>
        <a:p>
          <a:endParaRPr lang="en-US"/>
        </a:p>
      </dgm:t>
    </dgm:pt>
    <dgm:pt modelId="{8265DD47-E082-4195-90E9-B15ADDEC9FE8}">
      <dgm:prSet phldrT="[Text]"/>
      <dgm:spPr/>
      <dgm:t>
        <a:bodyPr/>
        <a:lstStyle/>
        <a:p>
          <a:r>
            <a:rPr lang="en-US" dirty="0" smtClean="0"/>
            <a:t>Causes-of-effects</a:t>
          </a:r>
          <a:endParaRPr lang="en-US" dirty="0"/>
        </a:p>
      </dgm:t>
    </dgm:pt>
    <dgm:pt modelId="{F10FCCEF-2423-4D8E-8D30-E9230269C592}" type="parTrans" cxnId="{3662E3C5-B3DD-49E7-B905-E7D9BED3F59D}">
      <dgm:prSet/>
      <dgm:spPr/>
      <dgm:t>
        <a:bodyPr/>
        <a:lstStyle/>
        <a:p>
          <a:endParaRPr lang="en-US"/>
        </a:p>
      </dgm:t>
    </dgm:pt>
    <dgm:pt modelId="{DDD57A3E-7AE9-481D-9A64-F3DB65E209F8}" type="sibTrans" cxnId="{3662E3C5-B3DD-49E7-B905-E7D9BED3F59D}">
      <dgm:prSet/>
      <dgm:spPr/>
      <dgm:t>
        <a:bodyPr/>
        <a:lstStyle/>
        <a:p>
          <a:endParaRPr lang="en-US"/>
        </a:p>
      </dgm:t>
    </dgm:pt>
    <dgm:pt modelId="{B10832FF-52E8-495B-BFAD-2C6E44EF4A24}" type="pres">
      <dgm:prSet presAssocID="{004A0E25-77C0-4DF9-933C-384CDEEF2E5D}" presName="outerComposite" presStyleCnt="0">
        <dgm:presLayoutVars>
          <dgm:chMax val="5"/>
          <dgm:dir/>
          <dgm:resizeHandles val="exact"/>
        </dgm:presLayoutVars>
      </dgm:prSet>
      <dgm:spPr/>
      <dgm:t>
        <a:bodyPr/>
        <a:lstStyle/>
        <a:p>
          <a:endParaRPr lang="en-US"/>
        </a:p>
      </dgm:t>
    </dgm:pt>
    <dgm:pt modelId="{B06D51DF-C7B4-40F2-9388-479370B152F7}" type="pres">
      <dgm:prSet presAssocID="{004A0E25-77C0-4DF9-933C-384CDEEF2E5D}" presName="dummyMaxCanvas" presStyleCnt="0">
        <dgm:presLayoutVars/>
      </dgm:prSet>
      <dgm:spPr/>
    </dgm:pt>
    <dgm:pt modelId="{AEA815D3-FCB2-4E1E-9C59-B1FC86BE5D83}" type="pres">
      <dgm:prSet presAssocID="{004A0E25-77C0-4DF9-933C-384CDEEF2E5D}" presName="ThreeNodes_1" presStyleLbl="node1" presStyleIdx="0" presStyleCnt="3" custLinFactNeighborY="1181">
        <dgm:presLayoutVars>
          <dgm:bulletEnabled val="1"/>
        </dgm:presLayoutVars>
      </dgm:prSet>
      <dgm:spPr/>
      <dgm:t>
        <a:bodyPr/>
        <a:lstStyle/>
        <a:p>
          <a:endParaRPr lang="en-US"/>
        </a:p>
      </dgm:t>
    </dgm:pt>
    <dgm:pt modelId="{579206FE-3F9E-45FC-A487-02B72466C0A9}" type="pres">
      <dgm:prSet presAssocID="{004A0E25-77C0-4DF9-933C-384CDEEF2E5D}" presName="ThreeNodes_2" presStyleLbl="node1" presStyleIdx="1" presStyleCnt="3">
        <dgm:presLayoutVars>
          <dgm:bulletEnabled val="1"/>
        </dgm:presLayoutVars>
      </dgm:prSet>
      <dgm:spPr/>
      <dgm:t>
        <a:bodyPr/>
        <a:lstStyle/>
        <a:p>
          <a:endParaRPr lang="en-US"/>
        </a:p>
      </dgm:t>
    </dgm:pt>
    <dgm:pt modelId="{86B5683B-4310-4F54-8F3C-1A3C1CDBA27F}" type="pres">
      <dgm:prSet presAssocID="{004A0E25-77C0-4DF9-933C-384CDEEF2E5D}" presName="ThreeNodes_3" presStyleLbl="node1" presStyleIdx="2" presStyleCnt="3">
        <dgm:presLayoutVars>
          <dgm:bulletEnabled val="1"/>
        </dgm:presLayoutVars>
      </dgm:prSet>
      <dgm:spPr/>
      <dgm:t>
        <a:bodyPr/>
        <a:lstStyle/>
        <a:p>
          <a:endParaRPr lang="en-US"/>
        </a:p>
      </dgm:t>
    </dgm:pt>
    <dgm:pt modelId="{CF5B8E64-FE11-439E-BAEC-B401302484E7}" type="pres">
      <dgm:prSet presAssocID="{004A0E25-77C0-4DF9-933C-384CDEEF2E5D}" presName="ThreeConn_1-2" presStyleLbl="fgAccFollowNode1" presStyleIdx="0" presStyleCnt="2">
        <dgm:presLayoutVars>
          <dgm:bulletEnabled val="1"/>
        </dgm:presLayoutVars>
      </dgm:prSet>
      <dgm:spPr/>
      <dgm:t>
        <a:bodyPr/>
        <a:lstStyle/>
        <a:p>
          <a:endParaRPr lang="en-US"/>
        </a:p>
      </dgm:t>
    </dgm:pt>
    <dgm:pt modelId="{E8ABB1F3-BA39-4286-805A-634A21439032}" type="pres">
      <dgm:prSet presAssocID="{004A0E25-77C0-4DF9-933C-384CDEEF2E5D}" presName="ThreeConn_2-3" presStyleLbl="fgAccFollowNode1" presStyleIdx="1" presStyleCnt="2">
        <dgm:presLayoutVars>
          <dgm:bulletEnabled val="1"/>
        </dgm:presLayoutVars>
      </dgm:prSet>
      <dgm:spPr/>
      <dgm:t>
        <a:bodyPr/>
        <a:lstStyle/>
        <a:p>
          <a:endParaRPr lang="en-US"/>
        </a:p>
      </dgm:t>
    </dgm:pt>
    <dgm:pt modelId="{F3A9BAA4-FACE-4879-A8B9-1F11D944D8BC}" type="pres">
      <dgm:prSet presAssocID="{004A0E25-77C0-4DF9-933C-384CDEEF2E5D}" presName="ThreeNodes_1_text" presStyleLbl="node1" presStyleIdx="2" presStyleCnt="3">
        <dgm:presLayoutVars>
          <dgm:bulletEnabled val="1"/>
        </dgm:presLayoutVars>
      </dgm:prSet>
      <dgm:spPr/>
      <dgm:t>
        <a:bodyPr/>
        <a:lstStyle/>
        <a:p>
          <a:endParaRPr lang="en-US"/>
        </a:p>
      </dgm:t>
    </dgm:pt>
    <dgm:pt modelId="{ABD69071-4E42-4E75-B64B-2000C5CA6EC3}" type="pres">
      <dgm:prSet presAssocID="{004A0E25-77C0-4DF9-933C-384CDEEF2E5D}" presName="ThreeNodes_2_text" presStyleLbl="node1" presStyleIdx="2" presStyleCnt="3">
        <dgm:presLayoutVars>
          <dgm:bulletEnabled val="1"/>
        </dgm:presLayoutVars>
      </dgm:prSet>
      <dgm:spPr/>
      <dgm:t>
        <a:bodyPr/>
        <a:lstStyle/>
        <a:p>
          <a:endParaRPr lang="en-US"/>
        </a:p>
      </dgm:t>
    </dgm:pt>
    <dgm:pt modelId="{D360F163-B546-4DBD-B773-9FA726ECE0FC}" type="pres">
      <dgm:prSet presAssocID="{004A0E25-77C0-4DF9-933C-384CDEEF2E5D}" presName="ThreeNodes_3_text" presStyleLbl="node1" presStyleIdx="2" presStyleCnt="3">
        <dgm:presLayoutVars>
          <dgm:bulletEnabled val="1"/>
        </dgm:presLayoutVars>
      </dgm:prSet>
      <dgm:spPr/>
      <dgm:t>
        <a:bodyPr/>
        <a:lstStyle/>
        <a:p>
          <a:endParaRPr lang="en-US"/>
        </a:p>
      </dgm:t>
    </dgm:pt>
  </dgm:ptLst>
  <dgm:cxnLst>
    <dgm:cxn modelId="{7BA41CD5-D480-47B8-AAD7-C391401C6666}" type="presOf" srcId="{3394ACD0-823A-4221-A805-77E80101EB39}" destId="{F3A9BAA4-FACE-4879-A8B9-1F11D944D8BC}" srcOrd="1" destOrd="0" presId="urn:microsoft.com/office/officeart/2005/8/layout/vProcess5"/>
    <dgm:cxn modelId="{3662E3C5-B3DD-49E7-B905-E7D9BED3F59D}" srcId="{004A0E25-77C0-4DF9-933C-384CDEEF2E5D}" destId="{8265DD47-E082-4195-90E9-B15ADDEC9FE8}" srcOrd="2" destOrd="0" parTransId="{F10FCCEF-2423-4D8E-8D30-E9230269C592}" sibTransId="{DDD57A3E-7AE9-481D-9A64-F3DB65E209F8}"/>
    <dgm:cxn modelId="{57A4972F-662F-4FC0-ACBF-2245BBDE2704}" type="presOf" srcId="{9BDFD39A-9ADC-41DD-858B-8646FDB028A3}" destId="{579206FE-3F9E-45FC-A487-02B72466C0A9}" srcOrd="0" destOrd="0" presId="urn:microsoft.com/office/officeart/2005/8/layout/vProcess5"/>
    <dgm:cxn modelId="{5AE04B6F-7E19-46A6-AD5A-8548C6B3963B}" type="presOf" srcId="{9BDFD39A-9ADC-41DD-858B-8646FDB028A3}" destId="{ABD69071-4E42-4E75-B64B-2000C5CA6EC3}" srcOrd="1" destOrd="0" presId="urn:microsoft.com/office/officeart/2005/8/layout/vProcess5"/>
    <dgm:cxn modelId="{4C5A5805-38DC-4E2C-A786-0B864217795E}" type="presOf" srcId="{3394ACD0-823A-4221-A805-77E80101EB39}" destId="{AEA815D3-FCB2-4E1E-9C59-B1FC86BE5D83}" srcOrd="0" destOrd="0" presId="urn:microsoft.com/office/officeart/2005/8/layout/vProcess5"/>
    <dgm:cxn modelId="{4A36C1D8-CE4B-43C8-9F17-92DB059FD7A9}" type="presOf" srcId="{8265DD47-E082-4195-90E9-B15ADDEC9FE8}" destId="{86B5683B-4310-4F54-8F3C-1A3C1CDBA27F}" srcOrd="0" destOrd="0" presId="urn:microsoft.com/office/officeart/2005/8/layout/vProcess5"/>
    <dgm:cxn modelId="{33BD935E-D6F5-4E87-91D4-55483BDE699A}" type="presOf" srcId="{004A0E25-77C0-4DF9-933C-384CDEEF2E5D}" destId="{B10832FF-52E8-495B-BFAD-2C6E44EF4A24}" srcOrd="0" destOrd="0" presId="urn:microsoft.com/office/officeart/2005/8/layout/vProcess5"/>
    <dgm:cxn modelId="{D101066C-2ADD-4EF7-B634-3900CB2A87D3}" type="presOf" srcId="{6ACFD66A-359F-4C3D-B146-DAC0B81068A3}" destId="{CF5B8E64-FE11-439E-BAEC-B401302484E7}" srcOrd="0" destOrd="0" presId="urn:microsoft.com/office/officeart/2005/8/layout/vProcess5"/>
    <dgm:cxn modelId="{E8470E24-CE43-4446-9956-5502EF5D7649}" srcId="{004A0E25-77C0-4DF9-933C-384CDEEF2E5D}" destId="{3394ACD0-823A-4221-A805-77E80101EB39}" srcOrd="0" destOrd="0" parTransId="{2AD213E7-2094-4249-A91B-24802B8E958A}" sibTransId="{6ACFD66A-359F-4C3D-B146-DAC0B81068A3}"/>
    <dgm:cxn modelId="{1C78A088-E060-4DB8-9AB8-55864B0458B6}" srcId="{004A0E25-77C0-4DF9-933C-384CDEEF2E5D}" destId="{9BDFD39A-9ADC-41DD-858B-8646FDB028A3}" srcOrd="1" destOrd="0" parTransId="{E41E7D79-BFFA-400D-AB79-218E0F3846CB}" sibTransId="{062DC411-166C-4F97-8EDF-F00A01049EA1}"/>
    <dgm:cxn modelId="{FF1B6B1F-8A9C-468F-8905-55E50B364066}" type="presOf" srcId="{062DC411-166C-4F97-8EDF-F00A01049EA1}" destId="{E8ABB1F3-BA39-4286-805A-634A21439032}" srcOrd="0" destOrd="0" presId="urn:microsoft.com/office/officeart/2005/8/layout/vProcess5"/>
    <dgm:cxn modelId="{FD00455C-1D77-4FC9-8674-C36FFECF9396}" type="presOf" srcId="{8265DD47-E082-4195-90E9-B15ADDEC9FE8}" destId="{D360F163-B546-4DBD-B773-9FA726ECE0FC}" srcOrd="1" destOrd="0" presId="urn:microsoft.com/office/officeart/2005/8/layout/vProcess5"/>
    <dgm:cxn modelId="{19E4723F-0EA9-4B51-B953-45ED28E679FD}" type="presParOf" srcId="{B10832FF-52E8-495B-BFAD-2C6E44EF4A24}" destId="{B06D51DF-C7B4-40F2-9388-479370B152F7}" srcOrd="0" destOrd="0" presId="urn:microsoft.com/office/officeart/2005/8/layout/vProcess5"/>
    <dgm:cxn modelId="{02F672BB-136D-49BB-A95C-616D82FD7403}" type="presParOf" srcId="{B10832FF-52E8-495B-BFAD-2C6E44EF4A24}" destId="{AEA815D3-FCB2-4E1E-9C59-B1FC86BE5D83}" srcOrd="1" destOrd="0" presId="urn:microsoft.com/office/officeart/2005/8/layout/vProcess5"/>
    <dgm:cxn modelId="{331BB155-D74B-4746-8EA5-BA70D5C19828}" type="presParOf" srcId="{B10832FF-52E8-495B-BFAD-2C6E44EF4A24}" destId="{579206FE-3F9E-45FC-A487-02B72466C0A9}" srcOrd="2" destOrd="0" presId="urn:microsoft.com/office/officeart/2005/8/layout/vProcess5"/>
    <dgm:cxn modelId="{A95BF198-898F-4A68-8A19-1CCB10B555C6}" type="presParOf" srcId="{B10832FF-52E8-495B-BFAD-2C6E44EF4A24}" destId="{86B5683B-4310-4F54-8F3C-1A3C1CDBA27F}" srcOrd="3" destOrd="0" presId="urn:microsoft.com/office/officeart/2005/8/layout/vProcess5"/>
    <dgm:cxn modelId="{21EF751C-02C0-4E81-94E8-A3D8C89062D0}" type="presParOf" srcId="{B10832FF-52E8-495B-BFAD-2C6E44EF4A24}" destId="{CF5B8E64-FE11-439E-BAEC-B401302484E7}" srcOrd="4" destOrd="0" presId="urn:microsoft.com/office/officeart/2005/8/layout/vProcess5"/>
    <dgm:cxn modelId="{89E5A1D7-9E7B-4C42-888A-CC1233BC182F}" type="presParOf" srcId="{B10832FF-52E8-495B-BFAD-2C6E44EF4A24}" destId="{E8ABB1F3-BA39-4286-805A-634A21439032}" srcOrd="5" destOrd="0" presId="urn:microsoft.com/office/officeart/2005/8/layout/vProcess5"/>
    <dgm:cxn modelId="{6BD89866-C698-4BCC-A928-9EE3DD9FF77A}" type="presParOf" srcId="{B10832FF-52E8-495B-BFAD-2C6E44EF4A24}" destId="{F3A9BAA4-FACE-4879-A8B9-1F11D944D8BC}" srcOrd="6" destOrd="0" presId="urn:microsoft.com/office/officeart/2005/8/layout/vProcess5"/>
    <dgm:cxn modelId="{505A227C-2524-449F-9880-35A15CE11B20}" type="presParOf" srcId="{B10832FF-52E8-495B-BFAD-2C6E44EF4A24}" destId="{ABD69071-4E42-4E75-B64B-2000C5CA6EC3}" srcOrd="7" destOrd="0" presId="urn:microsoft.com/office/officeart/2005/8/layout/vProcess5"/>
    <dgm:cxn modelId="{9BA5A508-B025-4DB4-A258-D739D5009DB2}" type="presParOf" srcId="{B10832FF-52E8-495B-BFAD-2C6E44EF4A24}" destId="{D360F163-B546-4DBD-B773-9FA726ECE0F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DAD9FA-7899-4545-8006-385B5B5B14A9}">
      <dsp:nvSpPr>
        <dsp:cNvPr id="0" name=""/>
        <dsp:cNvSpPr/>
      </dsp:nvSpPr>
      <dsp:spPr>
        <a:xfrm>
          <a:off x="781143" y="8912"/>
          <a:ext cx="3258775" cy="325877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Data Sharing</a:t>
          </a:r>
          <a:endParaRPr lang="en-US" sz="2700" kern="1200" dirty="0"/>
        </a:p>
      </dsp:txBody>
      <dsp:txXfrm>
        <a:off x="1236197" y="393192"/>
        <a:ext cx="1878933" cy="2490216"/>
      </dsp:txXfrm>
    </dsp:sp>
    <dsp:sp modelId="{1B2C4E6B-E90B-464D-9CFD-B8C2329ECF03}">
      <dsp:nvSpPr>
        <dsp:cNvPr id="0" name=""/>
        <dsp:cNvSpPr/>
      </dsp:nvSpPr>
      <dsp:spPr>
        <a:xfrm>
          <a:off x="3293465" y="15"/>
          <a:ext cx="3258775" cy="325877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en-US" sz="2700" kern="1200" dirty="0" smtClean="0"/>
            <a:t>Research Transparency</a:t>
          </a:r>
          <a:endParaRPr lang="en-US" sz="2700" kern="1200" dirty="0"/>
        </a:p>
      </dsp:txBody>
      <dsp:txXfrm>
        <a:off x="4218253" y="384295"/>
        <a:ext cx="1878933" cy="24902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508780-6FC4-4390-9FFF-058AA5DA621F}">
      <dsp:nvSpPr>
        <dsp:cNvPr id="0" name=""/>
        <dsp:cNvSpPr/>
      </dsp:nvSpPr>
      <dsp:spPr>
        <a:xfrm>
          <a:off x="7233" y="533479"/>
          <a:ext cx="2161877" cy="12971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Social world</a:t>
          </a:r>
          <a:endParaRPr lang="en-US" sz="2500" kern="1200" dirty="0"/>
        </a:p>
      </dsp:txBody>
      <dsp:txXfrm>
        <a:off x="45225" y="571471"/>
        <a:ext cx="2085893" cy="1221142"/>
      </dsp:txXfrm>
    </dsp:sp>
    <dsp:sp modelId="{E839C9C6-1C11-41DB-9374-0B943E4924DD}">
      <dsp:nvSpPr>
        <dsp:cNvPr id="0" name=""/>
        <dsp:cNvSpPr/>
      </dsp:nvSpPr>
      <dsp:spPr>
        <a:xfrm>
          <a:off x="2359355" y="913970"/>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2359355" y="1021199"/>
        <a:ext cx="320822" cy="321687"/>
      </dsp:txXfrm>
    </dsp:sp>
    <dsp:sp modelId="{6E97C1CE-1B51-459F-BF5B-0EF6B8FD93FB}">
      <dsp:nvSpPr>
        <dsp:cNvPr id="0" name=""/>
        <dsp:cNvSpPr/>
      </dsp:nvSpPr>
      <dsp:spPr>
        <a:xfrm>
          <a:off x="3033861" y="533479"/>
          <a:ext cx="2161877" cy="12971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Artefacts</a:t>
          </a:r>
          <a:endParaRPr lang="en-US" sz="2500" kern="1200" dirty="0"/>
        </a:p>
      </dsp:txBody>
      <dsp:txXfrm>
        <a:off x="3071853" y="571471"/>
        <a:ext cx="2085893" cy="1221142"/>
      </dsp:txXfrm>
    </dsp:sp>
    <dsp:sp modelId="{A347DA5A-49B7-4977-920A-F9ADFB1A5D1D}">
      <dsp:nvSpPr>
        <dsp:cNvPr id="0" name=""/>
        <dsp:cNvSpPr/>
      </dsp:nvSpPr>
      <dsp:spPr>
        <a:xfrm>
          <a:off x="5385983" y="913970"/>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5385983" y="1021199"/>
        <a:ext cx="320822" cy="321687"/>
      </dsp:txXfrm>
    </dsp:sp>
    <dsp:sp modelId="{E43609D9-F671-40C9-B1FE-66CBA5AA0F8A}">
      <dsp:nvSpPr>
        <dsp:cNvPr id="0" name=""/>
        <dsp:cNvSpPr/>
      </dsp:nvSpPr>
      <dsp:spPr>
        <a:xfrm>
          <a:off x="6060489" y="533479"/>
          <a:ext cx="2161877" cy="12971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Measurement</a:t>
          </a:r>
          <a:endParaRPr lang="en-US" sz="2500" kern="1200" dirty="0"/>
        </a:p>
      </dsp:txBody>
      <dsp:txXfrm>
        <a:off x="6098481" y="571471"/>
        <a:ext cx="2085893" cy="1221142"/>
      </dsp:txXfrm>
    </dsp:sp>
    <dsp:sp modelId="{714FAF6A-78AC-40C5-A7DF-3717A2F93FCF}">
      <dsp:nvSpPr>
        <dsp:cNvPr id="0" name=""/>
        <dsp:cNvSpPr/>
      </dsp:nvSpPr>
      <dsp:spPr>
        <a:xfrm rot="5400000">
          <a:off x="6912269" y="1981937"/>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5400000">
        <a:off x="6980585" y="2020851"/>
        <a:ext cx="321687" cy="320822"/>
      </dsp:txXfrm>
    </dsp:sp>
    <dsp:sp modelId="{26D4043A-1124-4DED-ADE3-37EEEFBB1D08}">
      <dsp:nvSpPr>
        <dsp:cNvPr id="0" name=""/>
        <dsp:cNvSpPr/>
      </dsp:nvSpPr>
      <dsp:spPr>
        <a:xfrm>
          <a:off x="6060489" y="2695356"/>
          <a:ext cx="2161877" cy="12971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Data</a:t>
          </a:r>
          <a:endParaRPr lang="en-US" sz="2500" kern="1200" dirty="0"/>
        </a:p>
      </dsp:txBody>
      <dsp:txXfrm>
        <a:off x="6098481" y="2733348"/>
        <a:ext cx="2085893" cy="1221142"/>
      </dsp:txXfrm>
    </dsp:sp>
    <dsp:sp modelId="{00B94E83-259F-4E3C-91C6-910A1CFCE2F7}">
      <dsp:nvSpPr>
        <dsp:cNvPr id="0" name=""/>
        <dsp:cNvSpPr/>
      </dsp:nvSpPr>
      <dsp:spPr>
        <a:xfrm rot="10800000">
          <a:off x="5411926" y="3075847"/>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10800000">
        <a:off x="5549421" y="3183076"/>
        <a:ext cx="320822" cy="321687"/>
      </dsp:txXfrm>
    </dsp:sp>
    <dsp:sp modelId="{0783301D-E7D1-482F-9C85-08D28366433E}">
      <dsp:nvSpPr>
        <dsp:cNvPr id="0" name=""/>
        <dsp:cNvSpPr/>
      </dsp:nvSpPr>
      <dsp:spPr>
        <a:xfrm>
          <a:off x="3033861" y="2695356"/>
          <a:ext cx="2161877" cy="12971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Analysis</a:t>
          </a:r>
          <a:endParaRPr lang="en-US" sz="2500" kern="1200" dirty="0"/>
        </a:p>
      </dsp:txBody>
      <dsp:txXfrm>
        <a:off x="3071853" y="2733348"/>
        <a:ext cx="2085893" cy="1221142"/>
      </dsp:txXfrm>
    </dsp:sp>
    <dsp:sp modelId="{7274BBAE-C7AA-4005-AD4F-9C6CC49BF739}">
      <dsp:nvSpPr>
        <dsp:cNvPr id="0" name=""/>
        <dsp:cNvSpPr/>
      </dsp:nvSpPr>
      <dsp:spPr>
        <a:xfrm rot="10800000">
          <a:off x="2385298" y="3075847"/>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10800000">
        <a:off x="2522793" y="3183076"/>
        <a:ext cx="320822" cy="321687"/>
      </dsp:txXfrm>
    </dsp:sp>
    <dsp:sp modelId="{8228159A-DF66-499F-B0B3-0E11E3968807}">
      <dsp:nvSpPr>
        <dsp:cNvPr id="0" name=""/>
        <dsp:cNvSpPr/>
      </dsp:nvSpPr>
      <dsp:spPr>
        <a:xfrm>
          <a:off x="7233" y="2695356"/>
          <a:ext cx="2161877" cy="12971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US" sz="2500" kern="1200" dirty="0" smtClean="0"/>
            <a:t>Conclusions</a:t>
          </a:r>
          <a:endParaRPr lang="en-US" sz="2500" kern="1200" dirty="0"/>
        </a:p>
      </dsp:txBody>
      <dsp:txXfrm>
        <a:off x="45225" y="2733348"/>
        <a:ext cx="2085893" cy="12211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A815D3-FCB2-4E1E-9C59-B1FC86BE5D83}">
      <dsp:nvSpPr>
        <dsp:cNvPr id="0" name=""/>
        <dsp:cNvSpPr/>
      </dsp:nvSpPr>
      <dsp:spPr>
        <a:xfrm>
          <a:off x="0" y="0"/>
          <a:ext cx="6995160" cy="13577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lvl="0" algn="l" defTabSz="2533650">
            <a:lnSpc>
              <a:spcPct val="90000"/>
            </a:lnSpc>
            <a:spcBef>
              <a:spcPct val="0"/>
            </a:spcBef>
            <a:spcAft>
              <a:spcPct val="35000"/>
            </a:spcAft>
          </a:pPr>
          <a:r>
            <a:rPr lang="en-US" sz="5700" kern="1200" dirty="0" smtClean="0"/>
            <a:t>Dataset</a:t>
          </a:r>
          <a:endParaRPr lang="en-US" sz="5700" kern="1200" dirty="0"/>
        </a:p>
      </dsp:txBody>
      <dsp:txXfrm>
        <a:off x="39768" y="39768"/>
        <a:ext cx="5530000" cy="1278252"/>
      </dsp:txXfrm>
    </dsp:sp>
    <dsp:sp modelId="{579206FE-3F9E-45FC-A487-02B72466C0A9}">
      <dsp:nvSpPr>
        <dsp:cNvPr id="0" name=""/>
        <dsp:cNvSpPr/>
      </dsp:nvSpPr>
      <dsp:spPr>
        <a:xfrm>
          <a:off x="617219" y="1584087"/>
          <a:ext cx="6995160" cy="13577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lvl="0" algn="l" defTabSz="2533650">
            <a:lnSpc>
              <a:spcPct val="90000"/>
            </a:lnSpc>
            <a:spcBef>
              <a:spcPct val="0"/>
            </a:spcBef>
            <a:spcAft>
              <a:spcPct val="35000"/>
            </a:spcAft>
          </a:pPr>
          <a:r>
            <a:rPr lang="en-US" sz="5700" kern="1200" dirty="0" smtClean="0"/>
            <a:t>Holistic analysis</a:t>
          </a:r>
          <a:endParaRPr lang="en-US" sz="5700" kern="1200" dirty="0"/>
        </a:p>
      </dsp:txBody>
      <dsp:txXfrm>
        <a:off x="656987" y="1623855"/>
        <a:ext cx="5415841" cy="1278252"/>
      </dsp:txXfrm>
    </dsp:sp>
    <dsp:sp modelId="{86B5683B-4310-4F54-8F3C-1A3C1CDBA27F}">
      <dsp:nvSpPr>
        <dsp:cNvPr id="0" name=""/>
        <dsp:cNvSpPr/>
      </dsp:nvSpPr>
      <dsp:spPr>
        <a:xfrm>
          <a:off x="1234439" y="3168174"/>
          <a:ext cx="6995160" cy="13577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lvl="0" algn="l" defTabSz="2533650">
            <a:lnSpc>
              <a:spcPct val="90000"/>
            </a:lnSpc>
            <a:spcBef>
              <a:spcPct val="0"/>
            </a:spcBef>
            <a:spcAft>
              <a:spcPct val="35000"/>
            </a:spcAft>
          </a:pPr>
          <a:r>
            <a:rPr lang="en-US" sz="5700" kern="1200" dirty="0" smtClean="0"/>
            <a:t>Effects-of-causes</a:t>
          </a:r>
          <a:endParaRPr lang="en-US" sz="5700" kern="1200" dirty="0"/>
        </a:p>
      </dsp:txBody>
      <dsp:txXfrm>
        <a:off x="1274207" y="3207942"/>
        <a:ext cx="5415841" cy="1278252"/>
      </dsp:txXfrm>
    </dsp:sp>
    <dsp:sp modelId="{CF5B8E64-FE11-439E-BAEC-B401302484E7}">
      <dsp:nvSpPr>
        <dsp:cNvPr id="0" name=""/>
        <dsp:cNvSpPr/>
      </dsp:nvSpPr>
      <dsp:spPr>
        <a:xfrm>
          <a:off x="6112597" y="1029656"/>
          <a:ext cx="882562" cy="882562"/>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311173" y="1029656"/>
        <a:ext cx="485410" cy="664128"/>
      </dsp:txXfrm>
    </dsp:sp>
    <dsp:sp modelId="{E8ABB1F3-BA39-4286-805A-634A21439032}">
      <dsp:nvSpPr>
        <dsp:cNvPr id="0" name=""/>
        <dsp:cNvSpPr/>
      </dsp:nvSpPr>
      <dsp:spPr>
        <a:xfrm>
          <a:off x="6729817" y="2604691"/>
          <a:ext cx="882562" cy="882562"/>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928393" y="2604691"/>
        <a:ext cx="485410" cy="6641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A815D3-FCB2-4E1E-9C59-B1FC86BE5D83}">
      <dsp:nvSpPr>
        <dsp:cNvPr id="0" name=""/>
        <dsp:cNvSpPr/>
      </dsp:nvSpPr>
      <dsp:spPr>
        <a:xfrm>
          <a:off x="0" y="16035"/>
          <a:ext cx="6995160" cy="13577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t>Singular Source Data</a:t>
          </a:r>
          <a:endParaRPr lang="en-US" sz="3500" kern="1200" dirty="0"/>
        </a:p>
      </dsp:txBody>
      <dsp:txXfrm>
        <a:off x="39768" y="55803"/>
        <a:ext cx="5530000" cy="1278252"/>
      </dsp:txXfrm>
    </dsp:sp>
    <dsp:sp modelId="{579206FE-3F9E-45FC-A487-02B72466C0A9}">
      <dsp:nvSpPr>
        <dsp:cNvPr id="0" name=""/>
        <dsp:cNvSpPr/>
      </dsp:nvSpPr>
      <dsp:spPr>
        <a:xfrm>
          <a:off x="617219" y="1584087"/>
          <a:ext cx="6995160" cy="13577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t>Sequential and/or </a:t>
          </a:r>
          <a:r>
            <a:rPr lang="en-US" sz="3500" kern="1200" dirty="0" err="1" smtClean="0"/>
            <a:t>conjunctural</a:t>
          </a:r>
          <a:r>
            <a:rPr lang="en-US" sz="3500" kern="1200" dirty="0" smtClean="0"/>
            <a:t> analysis</a:t>
          </a:r>
          <a:endParaRPr lang="en-US" sz="3500" kern="1200" dirty="0"/>
        </a:p>
      </dsp:txBody>
      <dsp:txXfrm>
        <a:off x="656987" y="1623855"/>
        <a:ext cx="5415841" cy="1278252"/>
      </dsp:txXfrm>
    </dsp:sp>
    <dsp:sp modelId="{86B5683B-4310-4F54-8F3C-1A3C1CDBA27F}">
      <dsp:nvSpPr>
        <dsp:cNvPr id="0" name=""/>
        <dsp:cNvSpPr/>
      </dsp:nvSpPr>
      <dsp:spPr>
        <a:xfrm>
          <a:off x="1234439" y="3168174"/>
          <a:ext cx="6995160" cy="13577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t>Causes-of-effects</a:t>
          </a:r>
          <a:endParaRPr lang="en-US" sz="3500" kern="1200" dirty="0"/>
        </a:p>
      </dsp:txBody>
      <dsp:txXfrm>
        <a:off x="1274207" y="3207942"/>
        <a:ext cx="5415841" cy="1278252"/>
      </dsp:txXfrm>
    </dsp:sp>
    <dsp:sp modelId="{CF5B8E64-FE11-439E-BAEC-B401302484E7}">
      <dsp:nvSpPr>
        <dsp:cNvPr id="0" name=""/>
        <dsp:cNvSpPr/>
      </dsp:nvSpPr>
      <dsp:spPr>
        <a:xfrm>
          <a:off x="6112597" y="1029656"/>
          <a:ext cx="882562" cy="882562"/>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311173" y="1029656"/>
        <a:ext cx="485410" cy="664128"/>
      </dsp:txXfrm>
    </dsp:sp>
    <dsp:sp modelId="{E8ABB1F3-BA39-4286-805A-634A21439032}">
      <dsp:nvSpPr>
        <dsp:cNvPr id="0" name=""/>
        <dsp:cNvSpPr/>
      </dsp:nvSpPr>
      <dsp:spPr>
        <a:xfrm>
          <a:off x="6729817" y="2604691"/>
          <a:ext cx="882562" cy="882562"/>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928393" y="2604691"/>
        <a:ext cx="485410" cy="66412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ED20BE-1EF8-4433-9253-6E1142ECE6EA}" type="datetimeFigureOut">
              <a:rPr lang="en-US" smtClean="0"/>
              <a:t>11/3/2015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AFF0A6-39D7-4C35-91A7-C9D70DDC9B00}" type="slidenum">
              <a:rPr lang="en-US" smtClean="0"/>
              <a:t>‹#›</a:t>
            </a:fld>
            <a:endParaRPr lang="en-US"/>
          </a:p>
        </p:txBody>
      </p:sp>
    </p:spTree>
    <p:extLst>
      <p:ext uri="{BB962C8B-B14F-4D97-AF65-F5344CB8AC3E}">
        <p14:creationId xmlns:p14="http://schemas.microsoft.com/office/powerpoint/2010/main" val="3024331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AE86C3-7D3F-47DC-8FB9-0C9588E216AA}"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2916881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61B7C1-1450-44E8-992E-DC71DA028F13}"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BA9CF-1C92-4358-B142-5D495D068A54}" type="slidenum">
              <a:rPr lang="en-US" smtClean="0"/>
              <a:t>‹#›</a:t>
            </a:fld>
            <a:endParaRPr lang="en-US"/>
          </a:p>
        </p:txBody>
      </p:sp>
    </p:spTree>
    <p:extLst>
      <p:ext uri="{BB962C8B-B14F-4D97-AF65-F5344CB8AC3E}">
        <p14:creationId xmlns:p14="http://schemas.microsoft.com/office/powerpoint/2010/main" val="2077483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1B7C1-1450-44E8-992E-DC71DA028F13}"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BA9CF-1C92-4358-B142-5D495D068A54}" type="slidenum">
              <a:rPr lang="en-US" smtClean="0"/>
              <a:t>‹#›</a:t>
            </a:fld>
            <a:endParaRPr lang="en-US"/>
          </a:p>
        </p:txBody>
      </p:sp>
    </p:spTree>
    <p:extLst>
      <p:ext uri="{BB962C8B-B14F-4D97-AF65-F5344CB8AC3E}">
        <p14:creationId xmlns:p14="http://schemas.microsoft.com/office/powerpoint/2010/main" val="677731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1B7C1-1450-44E8-992E-DC71DA028F13}"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BA9CF-1C92-4358-B142-5D495D068A54}" type="slidenum">
              <a:rPr lang="en-US" smtClean="0"/>
              <a:t>‹#›</a:t>
            </a:fld>
            <a:endParaRPr lang="en-US"/>
          </a:p>
        </p:txBody>
      </p:sp>
    </p:spTree>
    <p:extLst>
      <p:ext uri="{BB962C8B-B14F-4D97-AF65-F5344CB8AC3E}">
        <p14:creationId xmlns:p14="http://schemas.microsoft.com/office/powerpoint/2010/main" val="690176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61B7C1-1450-44E8-992E-DC71DA028F13}"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BA9CF-1C92-4358-B142-5D495D068A54}" type="slidenum">
              <a:rPr lang="en-US" smtClean="0"/>
              <a:t>‹#›</a:t>
            </a:fld>
            <a:endParaRPr lang="en-US"/>
          </a:p>
        </p:txBody>
      </p:sp>
    </p:spTree>
    <p:extLst>
      <p:ext uri="{BB962C8B-B14F-4D97-AF65-F5344CB8AC3E}">
        <p14:creationId xmlns:p14="http://schemas.microsoft.com/office/powerpoint/2010/main" val="4177660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61B7C1-1450-44E8-992E-DC71DA028F13}" type="datetimeFigureOut">
              <a:rPr lang="en-US" smtClean="0"/>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1BA9CF-1C92-4358-B142-5D495D068A54}" type="slidenum">
              <a:rPr lang="en-US" smtClean="0"/>
              <a:t>‹#›</a:t>
            </a:fld>
            <a:endParaRPr lang="en-US"/>
          </a:p>
        </p:txBody>
      </p:sp>
    </p:spTree>
    <p:extLst>
      <p:ext uri="{BB962C8B-B14F-4D97-AF65-F5344CB8AC3E}">
        <p14:creationId xmlns:p14="http://schemas.microsoft.com/office/powerpoint/2010/main" val="3075126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61B7C1-1450-44E8-992E-DC71DA028F13}"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BA9CF-1C92-4358-B142-5D495D068A54}" type="slidenum">
              <a:rPr lang="en-US" smtClean="0"/>
              <a:t>‹#›</a:t>
            </a:fld>
            <a:endParaRPr lang="en-US"/>
          </a:p>
        </p:txBody>
      </p:sp>
    </p:spTree>
    <p:extLst>
      <p:ext uri="{BB962C8B-B14F-4D97-AF65-F5344CB8AC3E}">
        <p14:creationId xmlns:p14="http://schemas.microsoft.com/office/powerpoint/2010/main" val="1802320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61B7C1-1450-44E8-992E-DC71DA028F13}" type="datetimeFigureOut">
              <a:rPr lang="en-US" smtClean="0"/>
              <a:t>11/3/2015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1BA9CF-1C92-4358-B142-5D495D068A54}" type="slidenum">
              <a:rPr lang="en-US" smtClean="0"/>
              <a:t>‹#›</a:t>
            </a:fld>
            <a:endParaRPr lang="en-US"/>
          </a:p>
        </p:txBody>
      </p:sp>
    </p:spTree>
    <p:extLst>
      <p:ext uri="{BB962C8B-B14F-4D97-AF65-F5344CB8AC3E}">
        <p14:creationId xmlns:p14="http://schemas.microsoft.com/office/powerpoint/2010/main" val="3247179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61B7C1-1450-44E8-992E-DC71DA028F13}" type="datetimeFigureOut">
              <a:rPr lang="en-US" smtClean="0"/>
              <a:t>11/3/2015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1BA9CF-1C92-4358-B142-5D495D068A54}" type="slidenum">
              <a:rPr lang="en-US" smtClean="0"/>
              <a:t>‹#›</a:t>
            </a:fld>
            <a:endParaRPr lang="en-US"/>
          </a:p>
        </p:txBody>
      </p:sp>
    </p:spTree>
    <p:extLst>
      <p:ext uri="{BB962C8B-B14F-4D97-AF65-F5344CB8AC3E}">
        <p14:creationId xmlns:p14="http://schemas.microsoft.com/office/powerpoint/2010/main" val="3392450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1B7C1-1450-44E8-992E-DC71DA028F13}" type="datetimeFigureOut">
              <a:rPr lang="en-US" smtClean="0"/>
              <a:t>11/3/2015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1BA9CF-1C92-4358-B142-5D495D068A54}" type="slidenum">
              <a:rPr lang="en-US" smtClean="0"/>
              <a:t>‹#›</a:t>
            </a:fld>
            <a:endParaRPr lang="en-US"/>
          </a:p>
        </p:txBody>
      </p:sp>
    </p:spTree>
    <p:extLst>
      <p:ext uri="{BB962C8B-B14F-4D97-AF65-F5344CB8AC3E}">
        <p14:creationId xmlns:p14="http://schemas.microsoft.com/office/powerpoint/2010/main" val="3512732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1B7C1-1450-44E8-992E-DC71DA028F13}"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BA9CF-1C92-4358-B142-5D495D068A54}" type="slidenum">
              <a:rPr lang="en-US" smtClean="0"/>
              <a:t>‹#›</a:t>
            </a:fld>
            <a:endParaRPr lang="en-US"/>
          </a:p>
        </p:txBody>
      </p:sp>
    </p:spTree>
    <p:extLst>
      <p:ext uri="{BB962C8B-B14F-4D97-AF65-F5344CB8AC3E}">
        <p14:creationId xmlns:p14="http://schemas.microsoft.com/office/powerpoint/2010/main" val="2751045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1B7C1-1450-44E8-992E-DC71DA028F13}" type="datetimeFigureOut">
              <a:rPr lang="en-US" smtClean="0"/>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BA9CF-1C92-4358-B142-5D495D068A54}" type="slidenum">
              <a:rPr lang="en-US" smtClean="0"/>
              <a:t>‹#›</a:t>
            </a:fld>
            <a:endParaRPr lang="en-US"/>
          </a:p>
        </p:txBody>
      </p:sp>
    </p:spTree>
    <p:extLst>
      <p:ext uri="{BB962C8B-B14F-4D97-AF65-F5344CB8AC3E}">
        <p14:creationId xmlns:p14="http://schemas.microsoft.com/office/powerpoint/2010/main" val="353715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1B7C1-1450-44E8-992E-DC71DA028F13}" type="datetimeFigureOut">
              <a:rPr lang="en-US" smtClean="0"/>
              <a:t>11/3/2015</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BA9CF-1C92-4358-B142-5D495D068A54}" type="slidenum">
              <a:rPr lang="en-US" smtClean="0"/>
              <a:t>‹#›</a:t>
            </a:fld>
            <a:endParaRPr lang="en-US"/>
          </a:p>
        </p:txBody>
      </p:sp>
    </p:spTree>
    <p:extLst>
      <p:ext uri="{BB962C8B-B14F-4D97-AF65-F5344CB8AC3E}">
        <p14:creationId xmlns:p14="http://schemas.microsoft.com/office/powerpoint/2010/main" val="21639052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hyperlink" Target="http://qdr.syr.edu/" TargetMode="Externa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www.whitehouse.gov/sites/default/files/microsites/ostp/ostp_public_access_memo_2013.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datacommunity.icpsr.umich.edu/da-rt-workshop" TargetMode="External"/><Relationship Id="rId2" Type="http://schemas.openxmlformats.org/officeDocument/2006/relationships/hyperlink" Target="http://datacommunity.icpsr.umich.edu/research-transparency-data-access-and-data-citation-call-action-scholarly-publications"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19206"/>
            <a:ext cx="7772400" cy="1470025"/>
          </a:xfrm>
        </p:spPr>
        <p:txBody>
          <a:bodyPr>
            <a:noAutofit/>
          </a:bodyPr>
          <a:lstStyle/>
          <a:p>
            <a:r>
              <a:rPr lang="en-US" sz="3200" b="1" dirty="0"/>
              <a:t>Data Sharing and Research Transparency in the Social Sciences: the Role of Academic and Scholarly Associations</a:t>
            </a:r>
          </a:p>
        </p:txBody>
      </p:sp>
      <p:sp>
        <p:nvSpPr>
          <p:cNvPr id="3" name="Subtitle 2"/>
          <p:cNvSpPr>
            <a:spLocks noGrp="1"/>
          </p:cNvSpPr>
          <p:nvPr>
            <p:ph type="subTitle" idx="1"/>
          </p:nvPr>
        </p:nvSpPr>
        <p:spPr>
          <a:xfrm>
            <a:off x="1371600" y="3429000"/>
            <a:ext cx="6400800" cy="2667000"/>
          </a:xfrm>
        </p:spPr>
        <p:txBody>
          <a:bodyPr>
            <a:normAutofit lnSpcReduction="10000"/>
          </a:bodyPr>
          <a:lstStyle/>
          <a:p>
            <a:r>
              <a:rPr lang="en-US" altLang="en-US" dirty="0" smtClean="0"/>
              <a:t>Hosted </a:t>
            </a:r>
            <a:r>
              <a:rPr lang="en-US" altLang="en-US" dirty="0"/>
              <a:t>by </a:t>
            </a:r>
            <a:r>
              <a:rPr lang="en-US" altLang="en-US" smtClean="0"/>
              <a:t>the </a:t>
            </a:r>
          </a:p>
          <a:p>
            <a:r>
              <a:rPr lang="en-US" altLang="en-US" smtClean="0"/>
              <a:t>American </a:t>
            </a:r>
            <a:r>
              <a:rPr lang="en-US" altLang="en-US" dirty="0" smtClean="0"/>
              <a:t>Political Science Association</a:t>
            </a:r>
          </a:p>
          <a:p>
            <a:endParaRPr lang="en-US" altLang="en-US" dirty="0"/>
          </a:p>
          <a:p>
            <a:r>
              <a:rPr lang="en-US" altLang="en-US" dirty="0" smtClean="0"/>
              <a:t>Sponsored </a:t>
            </a:r>
            <a:r>
              <a:rPr lang="en-US" altLang="en-US" dirty="0"/>
              <a:t>by the Center for Qualitative and Multi-Method Inquiry, Syracuse </a:t>
            </a:r>
            <a:r>
              <a:rPr lang="en-US" altLang="en-US" dirty="0" smtClean="0"/>
              <a:t>University, and the Center for Political Studies, University of Michigan </a:t>
            </a:r>
            <a:endParaRPr lang="en-US" b="1" dirty="0"/>
          </a:p>
        </p:txBody>
      </p:sp>
    </p:spTree>
    <p:extLst>
      <p:ext uri="{BB962C8B-B14F-4D97-AF65-F5344CB8AC3E}">
        <p14:creationId xmlns:p14="http://schemas.microsoft.com/office/powerpoint/2010/main" val="2525723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Data Venues</a:t>
            </a:r>
            <a:endParaRPr lang="en-US" dirty="0"/>
          </a:p>
        </p:txBody>
      </p:sp>
      <p:graphicFrame>
        <p:nvGraphicFramePr>
          <p:cNvPr id="4" name="Content Placeholder 3"/>
          <p:cNvGraphicFramePr>
            <a:graphicFrameLocks noGrp="1"/>
          </p:cNvGraphicFramePr>
          <p:nvPr>
            <p:ph idx="1"/>
            <p:extLst/>
          </p:nvPr>
        </p:nvGraphicFramePr>
        <p:xfrm>
          <a:off x="457200" y="1600200"/>
          <a:ext cx="8229600" cy="38862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endParaRPr lang="en-US" sz="1300" dirty="0"/>
                    </a:p>
                  </a:txBody>
                  <a:tcPr/>
                </a:tc>
                <a:tc>
                  <a:txBody>
                    <a:bodyPr/>
                    <a:lstStyle/>
                    <a:p>
                      <a:r>
                        <a:rPr lang="en-US" sz="1300" dirty="0" smtClean="0"/>
                        <a:t>Personal Website</a:t>
                      </a:r>
                      <a:endParaRPr lang="en-US" sz="1300" dirty="0"/>
                    </a:p>
                  </a:txBody>
                  <a:tcPr/>
                </a:tc>
                <a:tc>
                  <a:txBody>
                    <a:bodyPr/>
                    <a:lstStyle/>
                    <a:p>
                      <a:r>
                        <a:rPr lang="en-US" sz="1300" dirty="0" smtClean="0"/>
                        <a:t>University</a:t>
                      </a:r>
                      <a:r>
                        <a:rPr lang="en-US" sz="1300" baseline="0" dirty="0" smtClean="0"/>
                        <a:t> Archive</a:t>
                      </a:r>
                      <a:endParaRPr lang="en-US" sz="1300" dirty="0"/>
                    </a:p>
                  </a:txBody>
                  <a:tcPr/>
                </a:tc>
                <a:tc>
                  <a:txBody>
                    <a:bodyPr/>
                    <a:lstStyle/>
                    <a:p>
                      <a:r>
                        <a:rPr lang="en-US" sz="1300" dirty="0" smtClean="0"/>
                        <a:t>Trusted</a:t>
                      </a:r>
                      <a:r>
                        <a:rPr lang="en-US" sz="1300" baseline="0" dirty="0" smtClean="0"/>
                        <a:t> Digital</a:t>
                      </a:r>
                      <a:r>
                        <a:rPr lang="en-US" sz="1300" dirty="0" smtClean="0"/>
                        <a:t> Repository</a:t>
                      </a:r>
                      <a:endParaRPr lang="en-US" sz="1300" dirty="0"/>
                    </a:p>
                  </a:txBody>
                  <a:tcPr/>
                </a:tc>
              </a:tr>
              <a:tr h="619760">
                <a:tc>
                  <a:txBody>
                    <a:bodyPr/>
                    <a:lstStyle/>
                    <a:p>
                      <a:r>
                        <a:rPr lang="en-US" sz="1300" dirty="0" smtClean="0"/>
                        <a:t>Usable</a:t>
                      </a:r>
                      <a:endParaRPr lang="en-US" sz="1300" dirty="0"/>
                    </a:p>
                  </a:txBody>
                  <a:tcPr anchor="ctr"/>
                </a:tc>
                <a:tc>
                  <a:txBody>
                    <a:bodyPr/>
                    <a:lstStyle/>
                    <a:p>
                      <a:pPr algn="ctr"/>
                      <a:r>
                        <a:rPr lang="en-US" sz="3200" b="1" dirty="0" smtClean="0">
                          <a:solidFill>
                            <a:srgbClr val="FF0000"/>
                          </a:solidFill>
                          <a:sym typeface="Wingdings 2"/>
                        </a:rPr>
                        <a:t></a:t>
                      </a:r>
                      <a:endParaRPr lang="en-US" sz="3200" b="1" dirty="0">
                        <a:solidFill>
                          <a:srgbClr val="FF0000"/>
                        </a:solidFill>
                      </a:endParaRPr>
                    </a:p>
                  </a:txBody>
                  <a:tcPr/>
                </a:tc>
                <a:tc>
                  <a:txBody>
                    <a:bodyPr/>
                    <a:lstStyle/>
                    <a:p>
                      <a:pPr algn="ctr"/>
                      <a:r>
                        <a:rPr lang="en-US" sz="3200" b="1" dirty="0" smtClean="0">
                          <a:solidFill>
                            <a:srgbClr val="7030A0"/>
                          </a:solidFill>
                          <a:sym typeface="Wingdings 2"/>
                        </a:rPr>
                        <a:t>?</a:t>
                      </a:r>
                      <a:endParaRPr lang="en-US" sz="3200" b="1" dirty="0">
                        <a:solidFill>
                          <a:srgbClr val="7030A0"/>
                        </a:solidFill>
                      </a:endParaRPr>
                    </a:p>
                  </a:txBody>
                  <a:tcPr/>
                </a:tc>
                <a:tc>
                  <a:txBody>
                    <a:bodyPr/>
                    <a:lstStyle/>
                    <a:p>
                      <a:pPr algn="ctr"/>
                      <a:r>
                        <a:rPr lang="en-US" sz="3200" b="1" dirty="0" smtClean="0">
                          <a:solidFill>
                            <a:srgbClr val="00B050"/>
                          </a:solidFill>
                          <a:sym typeface="Wingdings 2"/>
                        </a:rPr>
                        <a:t></a:t>
                      </a:r>
                      <a:endParaRPr lang="en-US" sz="3200" b="1" dirty="0" smtClean="0">
                        <a:solidFill>
                          <a:srgbClr val="00B050"/>
                        </a:solidFill>
                      </a:endParaRPr>
                    </a:p>
                  </a:txBody>
                  <a:tcPr/>
                </a:tc>
              </a:tr>
              <a:tr h="579120">
                <a:tc>
                  <a:txBody>
                    <a:bodyPr/>
                    <a:lstStyle/>
                    <a:p>
                      <a:r>
                        <a:rPr lang="en-US" sz="1300" dirty="0" smtClean="0"/>
                        <a:t>Discoverable</a:t>
                      </a:r>
                      <a:endParaRPr lang="en-US" sz="1300" dirty="0"/>
                    </a:p>
                  </a:txBody>
                  <a:tcPr anchor="ctr"/>
                </a:tc>
                <a:tc>
                  <a:txBody>
                    <a:bodyPr/>
                    <a:lstStyle/>
                    <a:p>
                      <a:pPr algn="ctr"/>
                      <a:r>
                        <a:rPr lang="en-US" sz="3200" b="1" dirty="0" smtClean="0">
                          <a:solidFill>
                            <a:srgbClr val="FF0000"/>
                          </a:solidFill>
                          <a:sym typeface="Wingdings 2"/>
                        </a:rPr>
                        <a:t></a:t>
                      </a:r>
                      <a:endParaRPr lang="en-US" sz="3200" b="1" dirty="0">
                        <a:solidFill>
                          <a:srgbClr val="FF0000"/>
                        </a:solidFill>
                      </a:endParaRPr>
                    </a:p>
                  </a:txBody>
                  <a:tcPr/>
                </a:tc>
                <a:tc>
                  <a:txBody>
                    <a:bodyPr/>
                    <a:lstStyle/>
                    <a:p>
                      <a:pPr algn="ctr"/>
                      <a:r>
                        <a:rPr lang="en-US" sz="3200" b="1" dirty="0" smtClean="0">
                          <a:solidFill>
                            <a:srgbClr val="7030A0"/>
                          </a:solidFill>
                          <a:sym typeface="Wingdings 2"/>
                        </a:rPr>
                        <a:t>?</a:t>
                      </a:r>
                      <a:endParaRPr lang="en-US" sz="3200" b="1" dirty="0">
                        <a:solidFill>
                          <a:srgbClr val="7030A0"/>
                        </a:solidFill>
                      </a:endParaRPr>
                    </a:p>
                  </a:txBody>
                  <a:tcPr/>
                </a:tc>
                <a:tc>
                  <a:txBody>
                    <a:bodyPr/>
                    <a:lstStyle/>
                    <a:p>
                      <a:pPr algn="ctr"/>
                      <a:r>
                        <a:rPr lang="en-US" sz="3200" b="1" smtClean="0">
                          <a:solidFill>
                            <a:srgbClr val="00B050"/>
                          </a:solidFill>
                          <a:sym typeface="Wingdings 2"/>
                        </a:rPr>
                        <a:t></a:t>
                      </a:r>
                      <a:endParaRPr lang="en-US" sz="3200" b="1" dirty="0" smtClean="0">
                        <a:solidFill>
                          <a:srgbClr val="00B050"/>
                        </a:solidFill>
                      </a:endParaRPr>
                    </a:p>
                  </a:txBody>
                  <a:tcPr/>
                </a:tc>
              </a:tr>
              <a:tr h="579120">
                <a:tc>
                  <a:txBody>
                    <a:bodyPr/>
                    <a:lstStyle/>
                    <a:p>
                      <a:r>
                        <a:rPr lang="en-US" sz="1300" dirty="0" smtClean="0"/>
                        <a:t>Meaningful</a:t>
                      </a:r>
                      <a:endParaRPr lang="en-US" sz="1300" dirty="0"/>
                    </a:p>
                  </a:txBody>
                  <a:tcPr anchor="ctr"/>
                </a:tc>
                <a:tc>
                  <a:txBody>
                    <a:bodyPr/>
                    <a:lstStyle/>
                    <a:p>
                      <a:pPr algn="ctr"/>
                      <a:r>
                        <a:rPr lang="en-US" sz="3200" b="1" smtClean="0">
                          <a:solidFill>
                            <a:srgbClr val="FF0000"/>
                          </a:solidFill>
                          <a:sym typeface="Wingdings 2"/>
                        </a:rPr>
                        <a:t></a:t>
                      </a:r>
                      <a:endParaRPr lang="en-US" sz="3200" b="1" dirty="0">
                        <a:solidFill>
                          <a:srgbClr val="FF0000"/>
                        </a:solidFill>
                      </a:endParaRPr>
                    </a:p>
                  </a:txBody>
                  <a:tcPr/>
                </a:tc>
                <a:tc>
                  <a:txBody>
                    <a:bodyPr/>
                    <a:lstStyle/>
                    <a:p>
                      <a:pPr algn="ctr"/>
                      <a:r>
                        <a:rPr lang="en-US" sz="3200" b="1" smtClean="0">
                          <a:solidFill>
                            <a:srgbClr val="7030A0"/>
                          </a:solidFill>
                          <a:sym typeface="Wingdings 2"/>
                        </a:rPr>
                        <a:t>?</a:t>
                      </a:r>
                      <a:endParaRPr lang="en-US" sz="3200" b="1" dirty="0">
                        <a:solidFill>
                          <a:srgbClr val="7030A0"/>
                        </a:solidFill>
                      </a:endParaRPr>
                    </a:p>
                  </a:txBody>
                  <a:tcPr/>
                </a:tc>
                <a:tc>
                  <a:txBody>
                    <a:bodyPr/>
                    <a:lstStyle/>
                    <a:p>
                      <a:pPr algn="ctr"/>
                      <a:r>
                        <a:rPr lang="en-US" sz="3200" b="1" smtClean="0">
                          <a:solidFill>
                            <a:srgbClr val="00B050"/>
                          </a:solidFill>
                          <a:sym typeface="Wingdings 2"/>
                        </a:rPr>
                        <a:t></a:t>
                      </a:r>
                      <a:endParaRPr lang="en-US" sz="3200" b="1" dirty="0" smtClean="0">
                        <a:solidFill>
                          <a:srgbClr val="00B050"/>
                        </a:solidFill>
                      </a:endParaRPr>
                    </a:p>
                  </a:txBody>
                  <a:tcPr/>
                </a:tc>
              </a:tr>
              <a:tr h="579120">
                <a:tc>
                  <a:txBody>
                    <a:bodyPr/>
                    <a:lstStyle/>
                    <a:p>
                      <a:r>
                        <a:rPr lang="en-US" sz="1300" dirty="0" smtClean="0"/>
                        <a:t>Citable</a:t>
                      </a:r>
                      <a:endParaRPr lang="en-US" sz="1300" dirty="0"/>
                    </a:p>
                  </a:txBody>
                  <a:tcPr anchor="ctr"/>
                </a:tc>
                <a:tc>
                  <a:txBody>
                    <a:bodyPr/>
                    <a:lstStyle/>
                    <a:p>
                      <a:pPr algn="ctr"/>
                      <a:r>
                        <a:rPr lang="en-US" sz="3200" b="1" smtClean="0">
                          <a:solidFill>
                            <a:srgbClr val="FF0000"/>
                          </a:solidFill>
                          <a:sym typeface="Wingdings 2"/>
                        </a:rPr>
                        <a:t></a:t>
                      </a:r>
                      <a:endParaRPr lang="en-US" sz="3200" b="1" dirty="0">
                        <a:solidFill>
                          <a:srgbClr val="FF0000"/>
                        </a:solidFill>
                      </a:endParaRPr>
                    </a:p>
                  </a:txBody>
                  <a:tcPr/>
                </a:tc>
                <a:tc>
                  <a:txBody>
                    <a:bodyPr/>
                    <a:lstStyle/>
                    <a:p>
                      <a:pPr algn="ctr"/>
                      <a:r>
                        <a:rPr lang="en-US" sz="3200" b="1" smtClean="0">
                          <a:solidFill>
                            <a:srgbClr val="7030A0"/>
                          </a:solidFill>
                          <a:sym typeface="Wingdings 2"/>
                        </a:rPr>
                        <a:t>?</a:t>
                      </a:r>
                      <a:endParaRPr lang="en-US" sz="3200" b="1" dirty="0">
                        <a:solidFill>
                          <a:srgbClr val="7030A0"/>
                        </a:solidFill>
                      </a:endParaRPr>
                    </a:p>
                  </a:txBody>
                  <a:tcPr/>
                </a:tc>
                <a:tc>
                  <a:txBody>
                    <a:bodyPr/>
                    <a:lstStyle/>
                    <a:p>
                      <a:pPr algn="ctr"/>
                      <a:r>
                        <a:rPr lang="en-US" sz="3200" b="1" smtClean="0">
                          <a:solidFill>
                            <a:srgbClr val="00B050"/>
                          </a:solidFill>
                          <a:sym typeface="Wingdings 2"/>
                        </a:rPr>
                        <a:t></a:t>
                      </a:r>
                      <a:endParaRPr lang="en-US" sz="3200" b="1" dirty="0" smtClean="0">
                        <a:solidFill>
                          <a:srgbClr val="00B050"/>
                        </a:solidFill>
                      </a:endParaRPr>
                    </a:p>
                  </a:txBody>
                  <a:tcPr/>
                </a:tc>
              </a:tr>
              <a:tr h="579120">
                <a:tc>
                  <a:txBody>
                    <a:bodyPr/>
                    <a:lstStyle/>
                    <a:p>
                      <a:r>
                        <a:rPr lang="en-US" sz="1300" dirty="0" smtClean="0"/>
                        <a:t>Secure</a:t>
                      </a:r>
                      <a:endParaRPr lang="en-US" sz="1300" dirty="0"/>
                    </a:p>
                  </a:txBody>
                  <a:tcPr anchor="ctr"/>
                </a:tc>
                <a:tc>
                  <a:txBody>
                    <a:bodyPr/>
                    <a:lstStyle/>
                    <a:p>
                      <a:pPr algn="ctr"/>
                      <a:r>
                        <a:rPr lang="en-US" sz="3200" b="1" smtClean="0">
                          <a:solidFill>
                            <a:srgbClr val="FF0000"/>
                          </a:solidFill>
                          <a:sym typeface="Wingdings 2"/>
                        </a:rPr>
                        <a:t></a:t>
                      </a:r>
                      <a:endParaRPr lang="en-US" sz="3200" b="1" dirty="0">
                        <a:solidFill>
                          <a:srgbClr val="FF0000"/>
                        </a:solidFill>
                      </a:endParaRPr>
                    </a:p>
                  </a:txBody>
                  <a:tcPr/>
                </a:tc>
                <a:tc>
                  <a:txBody>
                    <a:bodyPr/>
                    <a:lstStyle/>
                    <a:p>
                      <a:pPr algn="ctr"/>
                      <a:r>
                        <a:rPr lang="en-US" sz="3200" b="1" smtClean="0">
                          <a:solidFill>
                            <a:srgbClr val="7030A0"/>
                          </a:solidFill>
                          <a:sym typeface="Wingdings 2"/>
                        </a:rPr>
                        <a:t>?</a:t>
                      </a:r>
                      <a:endParaRPr lang="en-US" sz="3200" b="1" dirty="0">
                        <a:solidFill>
                          <a:srgbClr val="7030A0"/>
                        </a:solidFill>
                      </a:endParaRPr>
                    </a:p>
                  </a:txBody>
                  <a:tcPr/>
                </a:tc>
                <a:tc>
                  <a:txBody>
                    <a:bodyPr/>
                    <a:lstStyle/>
                    <a:p>
                      <a:pPr algn="ctr"/>
                      <a:r>
                        <a:rPr lang="en-US" sz="3200" b="1" smtClean="0">
                          <a:solidFill>
                            <a:srgbClr val="00B050"/>
                          </a:solidFill>
                          <a:sym typeface="Wingdings 2"/>
                        </a:rPr>
                        <a:t></a:t>
                      </a:r>
                      <a:endParaRPr lang="en-US" sz="3200" b="1" dirty="0" smtClean="0">
                        <a:solidFill>
                          <a:srgbClr val="00B050"/>
                        </a:solidFill>
                      </a:endParaRPr>
                    </a:p>
                  </a:txBody>
                  <a:tcPr/>
                </a:tc>
              </a:tr>
              <a:tr h="579120">
                <a:tc>
                  <a:txBody>
                    <a:bodyPr/>
                    <a:lstStyle/>
                    <a:p>
                      <a:r>
                        <a:rPr lang="en-US" sz="1300" dirty="0" smtClean="0"/>
                        <a:t>Durable</a:t>
                      </a:r>
                    </a:p>
                    <a:p>
                      <a:endParaRPr lang="en-US" sz="1300" dirty="0"/>
                    </a:p>
                  </a:txBody>
                  <a:tcPr anchor="ctr"/>
                </a:tc>
                <a:tc>
                  <a:txBody>
                    <a:bodyPr/>
                    <a:lstStyle/>
                    <a:p>
                      <a:pPr algn="ctr"/>
                      <a:r>
                        <a:rPr lang="en-US" sz="3200" b="1" dirty="0" smtClean="0">
                          <a:solidFill>
                            <a:srgbClr val="FF0000"/>
                          </a:solidFill>
                          <a:sym typeface="Wingdings 2"/>
                        </a:rPr>
                        <a:t></a:t>
                      </a:r>
                      <a:endParaRPr lang="en-US" sz="3200" b="1" dirty="0">
                        <a:solidFill>
                          <a:srgbClr val="FF0000"/>
                        </a:solidFill>
                      </a:endParaRPr>
                    </a:p>
                  </a:txBody>
                  <a:tcPr/>
                </a:tc>
                <a:tc>
                  <a:txBody>
                    <a:bodyPr/>
                    <a:lstStyle/>
                    <a:p>
                      <a:pPr algn="ctr"/>
                      <a:r>
                        <a:rPr lang="en-US" sz="3200" b="1" dirty="0" smtClean="0">
                          <a:solidFill>
                            <a:srgbClr val="7030A0"/>
                          </a:solidFill>
                          <a:sym typeface="Wingdings 2"/>
                        </a:rPr>
                        <a:t>?</a:t>
                      </a:r>
                      <a:endParaRPr lang="en-US" sz="3200" b="1" dirty="0">
                        <a:solidFill>
                          <a:srgbClr val="7030A0"/>
                        </a:solidFill>
                      </a:endParaRPr>
                    </a:p>
                  </a:txBody>
                  <a:tcPr/>
                </a:tc>
                <a:tc>
                  <a:txBody>
                    <a:bodyPr/>
                    <a:lstStyle/>
                    <a:p>
                      <a:pPr algn="ctr"/>
                      <a:r>
                        <a:rPr lang="en-US" sz="3200" b="1" dirty="0" smtClean="0">
                          <a:solidFill>
                            <a:srgbClr val="00B050"/>
                          </a:solidFill>
                          <a:sym typeface="Wingdings 2"/>
                        </a:rPr>
                        <a:t></a:t>
                      </a:r>
                      <a:endParaRPr lang="en-US" sz="3200" b="1" dirty="0" smtClean="0">
                        <a:solidFill>
                          <a:srgbClr val="00B050"/>
                        </a:solidFill>
                      </a:endParaRPr>
                    </a:p>
                  </a:txBody>
                  <a:tcPr/>
                </a:tc>
              </a:tr>
            </a:tbl>
          </a:graphicData>
        </a:graphic>
      </p:graphicFrame>
    </p:spTree>
    <p:extLst>
      <p:ext uri="{BB962C8B-B14F-4D97-AF65-F5344CB8AC3E}">
        <p14:creationId xmlns:p14="http://schemas.microsoft.com/office/powerpoint/2010/main" val="390183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When</a:t>
            </a:r>
            <a:r>
              <a:rPr lang="en-US" sz="4000" dirty="0"/>
              <a:t> must grantees deposit data and other materials? </a:t>
            </a:r>
          </a:p>
        </p:txBody>
      </p:sp>
      <p:sp>
        <p:nvSpPr>
          <p:cNvPr id="3" name="Content Placeholder 2"/>
          <p:cNvSpPr>
            <a:spLocks noGrp="1"/>
          </p:cNvSpPr>
          <p:nvPr>
            <p:ph idx="1"/>
          </p:nvPr>
        </p:nvSpPr>
        <p:spPr>
          <a:xfrm>
            <a:off x="549275" y="1676405"/>
            <a:ext cx="8042276" cy="4267201"/>
          </a:xfrm>
        </p:spPr>
        <p:txBody>
          <a:bodyPr>
            <a:normAutofit/>
          </a:bodyPr>
          <a:lstStyle/>
          <a:p>
            <a:r>
              <a:rPr lang="en-US" dirty="0" smtClean="0"/>
              <a:t>Is </a:t>
            </a:r>
            <a:r>
              <a:rPr lang="en-US" dirty="0"/>
              <a:t>it important </a:t>
            </a:r>
            <a:r>
              <a:rPr lang="en-US" dirty="0" smtClean="0"/>
              <a:t>to </a:t>
            </a:r>
            <a:r>
              <a:rPr lang="en-US" dirty="0"/>
              <a:t>give </a:t>
            </a:r>
            <a:r>
              <a:rPr lang="en-US" dirty="0" smtClean="0"/>
              <a:t>authors </a:t>
            </a:r>
            <a:r>
              <a:rPr lang="en-US" dirty="0"/>
              <a:t>first use</a:t>
            </a:r>
            <a:r>
              <a:rPr lang="en-US" dirty="0" smtClean="0"/>
              <a:t>?</a:t>
            </a:r>
          </a:p>
          <a:p>
            <a:r>
              <a:rPr lang="en-US" dirty="0"/>
              <a:t>E</a:t>
            </a:r>
            <a:r>
              <a:rPr lang="en-US" dirty="0" smtClean="0"/>
              <a:t>vent from which time runs? </a:t>
            </a:r>
            <a:r>
              <a:rPr lang="en-US" dirty="0"/>
              <a:t>J</a:t>
            </a:r>
            <a:r>
              <a:rPr lang="en-US" dirty="0" smtClean="0"/>
              <a:t>ournal world runs on publishing cycle: manuscript submission, acceptance, publication. </a:t>
            </a:r>
          </a:p>
          <a:p>
            <a:r>
              <a:rPr lang="en-US" dirty="0" smtClean="0"/>
              <a:t>Other timing mandates may trump (e.g. funder policies for study data set may preempt)</a:t>
            </a:r>
            <a:endParaRPr lang="en-US" dirty="0"/>
          </a:p>
          <a:p>
            <a:pPr marL="1142971" indent="-339717"/>
            <a:endParaRPr lang="en-US" dirty="0"/>
          </a:p>
          <a:p>
            <a:endParaRPr lang="en-US" dirty="0"/>
          </a:p>
          <a:p>
            <a:endParaRPr lang="en-US" dirty="0"/>
          </a:p>
        </p:txBody>
      </p:sp>
    </p:spTree>
    <p:extLst>
      <p:ext uri="{BB962C8B-B14F-4D97-AF65-F5344CB8AC3E}">
        <p14:creationId xmlns:p14="http://schemas.microsoft.com/office/powerpoint/2010/main" val="3898922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a:t>
            </a:r>
            <a:r>
              <a:rPr lang="en-US" dirty="0"/>
              <a:t>do researchers </a:t>
            </a:r>
            <a:r>
              <a:rPr lang="en-US" dirty="0" smtClean="0"/>
              <a:t>have </a:t>
            </a:r>
            <a:r>
              <a:rPr lang="en-US" dirty="0"/>
              <a:t>to show?</a:t>
            </a:r>
          </a:p>
        </p:txBody>
      </p:sp>
      <p:sp>
        <p:nvSpPr>
          <p:cNvPr id="3" name="Content Placeholder 2"/>
          <p:cNvSpPr>
            <a:spLocks noGrp="1"/>
          </p:cNvSpPr>
          <p:nvPr>
            <p:ph sz="half" idx="1"/>
          </p:nvPr>
        </p:nvSpPr>
        <p:spPr/>
        <p:txBody>
          <a:bodyPr>
            <a:normAutofit fontScale="92500" lnSpcReduction="20000"/>
          </a:bodyPr>
          <a:lstStyle/>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pPr marL="0" indent="0">
              <a:buNone/>
            </a:pPr>
            <a:r>
              <a:rPr lang="en-US" dirty="0" smtClean="0"/>
              <a:t>Less than all</a:t>
            </a:r>
            <a:endParaRPr lang="en-US" dirty="0"/>
          </a:p>
        </p:txBody>
      </p:sp>
      <p:sp>
        <p:nvSpPr>
          <p:cNvPr id="4" name="Content Placeholder 3"/>
          <p:cNvSpPr>
            <a:spLocks noGrp="1"/>
          </p:cNvSpPr>
          <p:nvPr>
            <p:ph sz="half" idx="2"/>
          </p:nvPr>
        </p:nvSpPr>
        <p:spPr/>
        <p:txBody>
          <a:bodyPr>
            <a:normAutofit fontScale="92500" lnSpcReduction="2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pPr marL="0" indent="0">
              <a:buNone/>
            </a:pPr>
            <a:endParaRPr lang="en-US" dirty="0"/>
          </a:p>
          <a:p>
            <a:pPr marL="0" indent="0">
              <a:buNone/>
            </a:pPr>
            <a:r>
              <a:rPr lang="en-US" dirty="0" smtClean="0"/>
              <a:t>More than nothing</a:t>
            </a:r>
            <a:endParaRPr lang="en-US" dirty="0"/>
          </a:p>
        </p:txBody>
      </p:sp>
      <p:pic>
        <p:nvPicPr>
          <p:cNvPr id="6" name="Picture 5"/>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81003" y="1828800"/>
            <a:ext cx="4056487" cy="220980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2667000"/>
            <a:ext cx="3657600" cy="2743200"/>
          </a:xfrm>
          <a:prstGeom prst="rect">
            <a:avLst/>
          </a:prstGeom>
        </p:spPr>
      </p:pic>
    </p:spTree>
    <p:extLst>
      <p:ext uri="{BB962C8B-B14F-4D97-AF65-F5344CB8AC3E}">
        <p14:creationId xmlns:p14="http://schemas.microsoft.com/office/powerpoint/2010/main" val="531567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485" y="365129"/>
            <a:ext cx="8283389" cy="1325563"/>
          </a:xfrm>
        </p:spPr>
        <p:txBody>
          <a:bodyPr>
            <a:normAutofit/>
          </a:bodyPr>
          <a:lstStyle/>
          <a:p>
            <a:r>
              <a:rPr lang="en-US" sz="3200" dirty="0"/>
              <a:t>Heuristic principle: data that were used to make the published claim</a:t>
            </a:r>
          </a:p>
        </p:txBody>
      </p:sp>
      <p:graphicFrame>
        <p:nvGraphicFramePr>
          <p:cNvPr id="4" name="Content Placeholder 3"/>
          <p:cNvGraphicFramePr>
            <a:graphicFrameLocks noGrp="1"/>
          </p:cNvGraphicFramePr>
          <p:nvPr>
            <p:ph idx="1"/>
            <p:extLst/>
          </p:nvPr>
        </p:nvGraphicFramePr>
        <p:xfrm>
          <a:off x="907477" y="1600200"/>
          <a:ext cx="7169729" cy="327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249707" y="5691665"/>
            <a:ext cx="5638800" cy="707886"/>
          </a:xfrm>
          <a:prstGeom prst="rect">
            <a:avLst/>
          </a:prstGeom>
          <a:noFill/>
          <a:ln w="19050">
            <a:solidFill>
              <a:schemeClr val="accent1"/>
            </a:solidFill>
          </a:ln>
        </p:spPr>
        <p:txBody>
          <a:bodyPr wrap="square" rtlCol="0">
            <a:spAutoFit/>
          </a:bodyPr>
          <a:lstStyle/>
          <a:p>
            <a:r>
              <a:rPr lang="en-US" sz="2000" dirty="0"/>
              <a:t>Data used to support an evidence-based claim (aka “replication dataset”)</a:t>
            </a:r>
          </a:p>
        </p:txBody>
      </p:sp>
      <p:cxnSp>
        <p:nvCxnSpPr>
          <p:cNvPr id="7" name="Straight Arrow Connector 6"/>
          <p:cNvCxnSpPr/>
          <p:nvPr/>
        </p:nvCxnSpPr>
        <p:spPr>
          <a:xfrm flipV="1">
            <a:off x="4648199" y="3627343"/>
            <a:ext cx="0" cy="20643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9" name="TextBox 8"/>
          <p:cNvSpPr txBox="1"/>
          <p:nvPr/>
        </p:nvSpPr>
        <p:spPr>
          <a:xfrm>
            <a:off x="259978" y="4519678"/>
            <a:ext cx="1792943" cy="1938992"/>
          </a:xfrm>
          <a:prstGeom prst="rect">
            <a:avLst/>
          </a:prstGeom>
          <a:noFill/>
          <a:ln w="19050">
            <a:solidFill>
              <a:schemeClr val="accent1"/>
            </a:solidFill>
          </a:ln>
        </p:spPr>
        <p:txBody>
          <a:bodyPr wrap="square" rtlCol="0">
            <a:spAutoFit/>
          </a:bodyPr>
          <a:lstStyle/>
          <a:p>
            <a:r>
              <a:rPr lang="en-US" sz="2000" dirty="0"/>
              <a:t>Data only made available for secondary analysis (aka “study dataset”)</a:t>
            </a:r>
          </a:p>
        </p:txBody>
      </p:sp>
      <p:cxnSp>
        <p:nvCxnSpPr>
          <p:cNvPr id="10" name="Straight Arrow Connector 9"/>
          <p:cNvCxnSpPr/>
          <p:nvPr/>
        </p:nvCxnSpPr>
        <p:spPr>
          <a:xfrm flipV="1">
            <a:off x="1219201" y="3624134"/>
            <a:ext cx="1742211" cy="91440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873641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38DAD9FA-7899-4545-8006-385B5B5B14A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1B2C4E6B-E90B-464D-9CFD-B8C2329ECF0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Justification for research transparency</a:t>
            </a:r>
          </a:p>
        </p:txBody>
      </p:sp>
      <p:sp>
        <p:nvSpPr>
          <p:cNvPr id="3" name="Content Placeholder 2"/>
          <p:cNvSpPr>
            <a:spLocks noGrp="1"/>
          </p:cNvSpPr>
          <p:nvPr>
            <p:ph idx="1"/>
          </p:nvPr>
        </p:nvSpPr>
        <p:spPr>
          <a:xfrm>
            <a:off x="549275" y="1918449"/>
            <a:ext cx="8042276" cy="4240307"/>
          </a:xfrm>
        </p:spPr>
        <p:txBody>
          <a:bodyPr>
            <a:noAutofit/>
          </a:bodyPr>
          <a:lstStyle/>
          <a:p>
            <a:r>
              <a:rPr lang="en-US" dirty="0"/>
              <a:t>Social inquiry is </a:t>
            </a:r>
            <a:r>
              <a:rPr lang="en-US" dirty="0">
                <a:solidFill>
                  <a:srgbClr val="FF0000"/>
                </a:solidFill>
              </a:rPr>
              <a:t>process-dependent</a:t>
            </a:r>
            <a:r>
              <a:rPr lang="en-US" dirty="0"/>
              <a:t>, but so are almost all intentionally created outcomes. </a:t>
            </a:r>
          </a:p>
          <a:p>
            <a:r>
              <a:rPr lang="en-US" dirty="0"/>
              <a:t>Not just that it is process-dependent, but that the central claim of social inquiry is that (in KKV’s famous phrase) “</a:t>
            </a:r>
            <a:r>
              <a:rPr lang="en-US" dirty="0">
                <a:solidFill>
                  <a:srgbClr val="FF0000"/>
                </a:solidFill>
              </a:rPr>
              <a:t>the content is the method</a:t>
            </a:r>
            <a:r>
              <a:rPr lang="en-US" dirty="0"/>
              <a:t>.” </a:t>
            </a:r>
          </a:p>
          <a:p>
            <a:r>
              <a:rPr lang="en-US" dirty="0"/>
              <a:t>To put it another way, the process is part of the outcome. </a:t>
            </a:r>
            <a:r>
              <a:rPr lang="en-US" dirty="0">
                <a:solidFill>
                  <a:srgbClr val="FF0000"/>
                </a:solidFill>
              </a:rPr>
              <a:t>If you can’t see how the result was arrived at, you can’t see the result.</a:t>
            </a:r>
          </a:p>
        </p:txBody>
      </p:sp>
    </p:spTree>
    <p:extLst>
      <p:ext uri="{BB962C8B-B14F-4D97-AF65-F5344CB8AC3E}">
        <p14:creationId xmlns:p14="http://schemas.microsoft.com/office/powerpoint/2010/main" val="641785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normAutofit/>
          </a:bodyPr>
          <a:lstStyle/>
          <a:p>
            <a:pPr eaLnBrk="1" hangingPunct="1"/>
            <a:r>
              <a:rPr lang="en-US" altLang="en-US" dirty="0" smtClean="0">
                <a:ea typeface="ＭＳ Ｐゴシック" pitchFamily="34" charset="-128"/>
              </a:rPr>
              <a:t>Social science produces privileged knowledge</a:t>
            </a:r>
          </a:p>
        </p:txBody>
      </p:sp>
      <p:sp>
        <p:nvSpPr>
          <p:cNvPr id="3" name="Content Placeholder 2"/>
          <p:cNvSpPr>
            <a:spLocks noGrp="1"/>
          </p:cNvSpPr>
          <p:nvPr>
            <p:ph idx="1"/>
          </p:nvPr>
        </p:nvSpPr>
        <p:spPr>
          <a:xfrm>
            <a:off x="549275" y="1600206"/>
            <a:ext cx="8042276" cy="4724399"/>
          </a:xfrm>
        </p:spPr>
        <p:txBody>
          <a:bodyPr rtlCol="0">
            <a:normAutofit/>
          </a:bodyPr>
          <a:lstStyle/>
          <a:p>
            <a:pPr>
              <a:defRPr/>
            </a:pPr>
            <a:r>
              <a:rPr lang="en-US" dirty="0">
                <a:ea typeface="+mn-ea"/>
              </a:rPr>
              <a:t>S</a:t>
            </a:r>
            <a:r>
              <a:rPr lang="en-US" dirty="0" smtClean="0">
                <a:ea typeface="+mn-ea"/>
              </a:rPr>
              <a:t>cholarly </a:t>
            </a:r>
            <a:r>
              <a:rPr lang="en-US" dirty="0">
                <a:ea typeface="+mn-ea"/>
              </a:rPr>
              <a:t>communities hold shared and stable </a:t>
            </a:r>
            <a:r>
              <a:rPr lang="en-US" dirty="0" smtClean="0">
                <a:ea typeface="+mn-ea"/>
              </a:rPr>
              <a:t>beliefs that </a:t>
            </a:r>
            <a:r>
              <a:rPr lang="en-US" i="1" dirty="0">
                <a:ea typeface="+mn-ea"/>
              </a:rPr>
              <a:t>research designed and conducted in particular </a:t>
            </a:r>
            <a:r>
              <a:rPr lang="en-US" i="1" dirty="0" smtClean="0">
                <a:ea typeface="+mn-ea"/>
              </a:rPr>
              <a:t>ways possesses </a:t>
            </a:r>
            <a:r>
              <a:rPr lang="en-US" i="1" dirty="0">
                <a:ea typeface="+mn-ea"/>
              </a:rPr>
              <a:t>certain characteristics</a:t>
            </a:r>
            <a:r>
              <a:rPr lang="en-US" dirty="0">
                <a:ea typeface="+mn-ea"/>
              </a:rPr>
              <a:t>. </a:t>
            </a:r>
            <a:endParaRPr lang="en-US" dirty="0" smtClean="0">
              <a:ea typeface="+mn-ea"/>
            </a:endParaRPr>
          </a:p>
          <a:p>
            <a:pPr>
              <a:defRPr/>
            </a:pPr>
            <a:r>
              <a:rPr lang="en-US" dirty="0" smtClean="0">
                <a:ea typeface="+mn-ea"/>
              </a:rPr>
              <a:t>The </a:t>
            </a:r>
            <a:r>
              <a:rPr lang="en-US" i="1" dirty="0" smtClean="0">
                <a:ea typeface="+mn-ea"/>
              </a:rPr>
              <a:t>conduct of </a:t>
            </a:r>
            <a:r>
              <a:rPr lang="en-US" i="1" dirty="0">
                <a:ea typeface="+mn-ea"/>
              </a:rPr>
              <a:t>social inquiry </a:t>
            </a:r>
            <a:r>
              <a:rPr lang="en-US" dirty="0">
                <a:ea typeface="+mn-ea"/>
              </a:rPr>
              <a:t>and the written products that </a:t>
            </a:r>
            <a:r>
              <a:rPr lang="en-US" dirty="0" smtClean="0">
                <a:ea typeface="+mn-ea"/>
              </a:rPr>
              <a:t>represent its </a:t>
            </a:r>
            <a:r>
              <a:rPr lang="en-US" dirty="0">
                <a:ea typeface="+mn-ea"/>
              </a:rPr>
              <a:t>conclusions are </a:t>
            </a:r>
            <a:r>
              <a:rPr lang="en-US" i="1" dirty="0">
                <a:ea typeface="+mn-ea"/>
              </a:rPr>
              <a:t>designed to capture those characteristics</a:t>
            </a:r>
            <a:r>
              <a:rPr lang="en-US" dirty="0">
                <a:ea typeface="+mn-ea"/>
              </a:rPr>
              <a:t>.</a:t>
            </a:r>
          </a:p>
          <a:p>
            <a:pPr>
              <a:defRPr/>
            </a:pPr>
            <a:r>
              <a:rPr lang="en-US" dirty="0" smtClean="0">
                <a:ea typeface="+mn-ea"/>
              </a:rPr>
              <a:t>For </a:t>
            </a:r>
            <a:r>
              <a:rPr lang="en-US" dirty="0">
                <a:ea typeface="+mn-ea"/>
              </a:rPr>
              <a:t>any given piece of research in a </a:t>
            </a:r>
            <a:r>
              <a:rPr lang="en-US" dirty="0" smtClean="0">
                <a:ea typeface="+mn-ea"/>
              </a:rPr>
              <a:t>particular tradition</a:t>
            </a:r>
            <a:r>
              <a:rPr lang="en-US" dirty="0">
                <a:ea typeface="+mn-ea"/>
              </a:rPr>
              <a:t>, the </a:t>
            </a:r>
            <a:r>
              <a:rPr lang="en-US" i="1" dirty="0">
                <a:ea typeface="+mn-ea"/>
              </a:rPr>
              <a:t>ability</a:t>
            </a:r>
            <a:r>
              <a:rPr lang="en-US" dirty="0">
                <a:ea typeface="+mn-ea"/>
              </a:rPr>
              <a:t> </a:t>
            </a:r>
            <a:r>
              <a:rPr lang="en-US" i="1" dirty="0">
                <a:ea typeface="+mn-ea"/>
              </a:rPr>
              <a:t>of scholars to claim the </a:t>
            </a:r>
            <a:r>
              <a:rPr lang="en-US" i="1" dirty="0" smtClean="0">
                <a:ea typeface="+mn-ea"/>
              </a:rPr>
              <a:t>underlying warrants </a:t>
            </a:r>
            <a:r>
              <a:rPr lang="en-US" i="1" dirty="0">
                <a:ea typeface="+mn-ea"/>
              </a:rPr>
              <a:t>depends on their showing that it was </a:t>
            </a:r>
            <a:r>
              <a:rPr lang="en-US" i="1" dirty="0" smtClean="0">
                <a:ea typeface="+mn-ea"/>
              </a:rPr>
              <a:t>designed and </a:t>
            </a:r>
            <a:r>
              <a:rPr lang="en-US" i="1" dirty="0">
                <a:ea typeface="+mn-ea"/>
              </a:rPr>
              <a:t>conducted in accordance with those rules</a:t>
            </a:r>
            <a:r>
              <a:rPr lang="en-US" dirty="0">
                <a:ea typeface="+mn-ea"/>
              </a:rPr>
              <a:t>.</a:t>
            </a:r>
          </a:p>
        </p:txBody>
      </p:sp>
    </p:spTree>
    <p:extLst>
      <p:ext uri="{BB962C8B-B14F-4D97-AF65-F5344CB8AC3E}">
        <p14:creationId xmlns:p14="http://schemas.microsoft.com/office/powerpoint/2010/main" val="2158117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463574"/>
            <a:ext cx="8673828" cy="1295401"/>
          </a:xfrm>
        </p:spPr>
        <p:txBody>
          <a:bodyPr>
            <a:noAutofit/>
          </a:bodyPr>
          <a:lstStyle/>
          <a:p>
            <a:r>
              <a:rPr lang="en-US" sz="2800" dirty="0"/>
              <a:t>Not true for all intersubjective knowledge. Example of a process-dependent outcome which remains wonderful even without knowing the process</a:t>
            </a:r>
          </a:p>
        </p:txBody>
      </p:sp>
      <p:sp>
        <p:nvSpPr>
          <p:cNvPr id="3" name="Content Placeholder 2"/>
          <p:cNvSpPr>
            <a:spLocks noGrp="1"/>
          </p:cNvSpPr>
          <p:nvPr>
            <p:ph idx="1"/>
          </p:nvPr>
        </p:nvSpPr>
        <p:spPr>
          <a:xfrm>
            <a:off x="549275" y="1988303"/>
            <a:ext cx="8042276" cy="4343400"/>
          </a:xfrm>
        </p:spPr>
        <p:txBody>
          <a:bodyPr numCol="1">
            <a:normAutofit fontScale="92500" lnSpcReduction="20000"/>
          </a:bodyPr>
          <a:lstStyle/>
          <a:p>
            <a:pPr marL="0" indent="0">
              <a:buNone/>
            </a:pPr>
            <a:r>
              <a:rPr lang="en-US" dirty="0" smtClean="0"/>
              <a:t>Once </a:t>
            </a:r>
            <a:r>
              <a:rPr lang="en-US" dirty="0"/>
              <a:t>more unto the breach, dear friends, once more;</a:t>
            </a:r>
            <a:br>
              <a:rPr lang="en-US" dirty="0"/>
            </a:br>
            <a:r>
              <a:rPr lang="en-US" dirty="0"/>
              <a:t>Or close the wall up with our English dead.</a:t>
            </a:r>
            <a:br>
              <a:rPr lang="en-US" dirty="0"/>
            </a:br>
            <a:r>
              <a:rPr lang="en-US" dirty="0"/>
              <a:t>In peace there's nothing so becomes a man</a:t>
            </a:r>
            <a:br>
              <a:rPr lang="en-US" dirty="0"/>
            </a:br>
            <a:r>
              <a:rPr lang="en-US" dirty="0"/>
              <a:t>As modest stillness and humility:</a:t>
            </a:r>
            <a:br>
              <a:rPr lang="en-US" dirty="0"/>
            </a:br>
            <a:r>
              <a:rPr lang="en-US" dirty="0"/>
              <a:t>But when the blast of war blows in our ears,</a:t>
            </a:r>
            <a:br>
              <a:rPr lang="en-US" dirty="0"/>
            </a:br>
            <a:r>
              <a:rPr lang="en-US" dirty="0"/>
              <a:t>Then imitate the action of the tiger;</a:t>
            </a:r>
            <a:br>
              <a:rPr lang="en-US" dirty="0"/>
            </a:br>
            <a:r>
              <a:rPr lang="en-US" dirty="0"/>
              <a:t>Stiffen the sinews, summon up the blood,</a:t>
            </a:r>
            <a:br>
              <a:rPr lang="en-US" dirty="0"/>
            </a:br>
            <a:r>
              <a:rPr lang="en-US" dirty="0"/>
              <a:t>Disguise fair nature with hard-</a:t>
            </a:r>
            <a:r>
              <a:rPr lang="en-US" dirty="0" err="1"/>
              <a:t>favour'd</a:t>
            </a:r>
            <a:r>
              <a:rPr lang="en-US" dirty="0"/>
              <a:t> rage;</a:t>
            </a:r>
            <a:br>
              <a:rPr lang="en-US" dirty="0"/>
            </a:br>
            <a:r>
              <a:rPr lang="en-US" dirty="0"/>
              <a:t>Then lend the eye a terrible aspect;</a:t>
            </a:r>
            <a:br>
              <a:rPr lang="en-US" dirty="0"/>
            </a:br>
            <a:r>
              <a:rPr lang="en-US" dirty="0"/>
              <a:t>Let pry through the portage of the head</a:t>
            </a:r>
            <a:br>
              <a:rPr lang="en-US" dirty="0"/>
            </a:br>
            <a:r>
              <a:rPr lang="en-US" dirty="0"/>
              <a:t>Like the brass cannon; let the brow </a:t>
            </a:r>
            <a:r>
              <a:rPr lang="en-US" dirty="0" err="1"/>
              <a:t>o'erwhelm</a:t>
            </a:r>
            <a:r>
              <a:rPr lang="en-US" dirty="0"/>
              <a:t> it</a:t>
            </a:r>
            <a:br>
              <a:rPr lang="en-US" dirty="0"/>
            </a:br>
            <a:r>
              <a:rPr lang="en-US" dirty="0"/>
              <a:t>As fearfully as doth a galled rock</a:t>
            </a:r>
            <a:br>
              <a:rPr lang="en-US" dirty="0"/>
            </a:br>
            <a:r>
              <a:rPr lang="en-US" dirty="0" err="1"/>
              <a:t>O'erhang</a:t>
            </a:r>
            <a:r>
              <a:rPr lang="en-US" dirty="0"/>
              <a:t> and </a:t>
            </a:r>
            <a:r>
              <a:rPr lang="en-US" dirty="0" err="1"/>
              <a:t>jutty</a:t>
            </a:r>
            <a:r>
              <a:rPr lang="en-US" dirty="0"/>
              <a:t> his confounded base,</a:t>
            </a:r>
            <a:br>
              <a:rPr lang="en-US" dirty="0"/>
            </a:br>
            <a:r>
              <a:rPr lang="en-US" dirty="0" err="1"/>
              <a:t>Swill'd</a:t>
            </a:r>
            <a:r>
              <a:rPr lang="en-US" dirty="0"/>
              <a:t> with the wild and wasteful ocean</a:t>
            </a:r>
            <a:r>
              <a:rPr lang="en-US" dirty="0" smtClean="0"/>
              <a:t>.		(Henry V)</a:t>
            </a:r>
            <a:endParaRPr lang="en-US" dirty="0"/>
          </a:p>
        </p:txBody>
      </p:sp>
    </p:spTree>
    <p:extLst>
      <p:ext uri="{BB962C8B-B14F-4D97-AF65-F5344CB8AC3E}">
        <p14:creationId xmlns:p14="http://schemas.microsoft.com/office/powerpoint/2010/main" val="1997276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0" y="368407"/>
            <a:ext cx="9144000" cy="6121191"/>
          </a:xfrm>
          <a:prstGeom prst="rect">
            <a:avLst/>
          </a:prstGeom>
        </p:spPr>
      </p:pic>
    </p:spTree>
    <p:extLst>
      <p:ext uri="{BB962C8B-B14F-4D97-AF65-F5344CB8AC3E}">
        <p14:creationId xmlns:p14="http://schemas.microsoft.com/office/powerpoint/2010/main" val="2239949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304801"/>
            <a:ext cx="8042276" cy="911132"/>
          </a:xfrm>
        </p:spPr>
        <p:txBody>
          <a:bodyPr/>
          <a:lstStyle/>
          <a:p>
            <a:r>
              <a:rPr lang="en-US" sz="3200" dirty="0"/>
              <a:t>Benefits of Research Transparency</a:t>
            </a:r>
          </a:p>
        </p:txBody>
      </p:sp>
      <p:sp>
        <p:nvSpPr>
          <p:cNvPr id="4" name="Content Placeholder 3"/>
          <p:cNvSpPr>
            <a:spLocks noGrp="1"/>
          </p:cNvSpPr>
          <p:nvPr>
            <p:ph idx="1"/>
          </p:nvPr>
        </p:nvSpPr>
        <p:spPr>
          <a:xfrm>
            <a:off x="533402" y="1586754"/>
            <a:ext cx="7920319" cy="4590211"/>
          </a:xfrm>
        </p:spPr>
        <p:txBody>
          <a:bodyPr>
            <a:normAutofit/>
          </a:bodyPr>
          <a:lstStyle/>
          <a:p>
            <a:pPr>
              <a:buFont typeface="Arial" panose="020B0604020202020204" pitchFamily="34" charset="0"/>
              <a:buChar char="•"/>
            </a:pPr>
            <a:r>
              <a:rPr lang="en-US" dirty="0" smtClean="0"/>
              <a:t>Follow from previous discussion about epistemic justifications for openness. </a:t>
            </a:r>
            <a:endParaRPr lang="en-US" dirty="0"/>
          </a:p>
          <a:p>
            <a:pPr>
              <a:buFont typeface="Arial" panose="020B0604020202020204" pitchFamily="34" charset="0"/>
              <a:buChar char="•"/>
            </a:pPr>
            <a:r>
              <a:rPr lang="en-US" dirty="0" smtClean="0"/>
              <a:t>Research methods are designed to capture the value-added of particular kinds of knowledge production processes. Only get to make those claims if done right.</a:t>
            </a:r>
          </a:p>
          <a:p>
            <a:pPr>
              <a:buFont typeface="Arial" panose="020B0604020202020204" pitchFamily="34" charset="0"/>
              <a:buChar char="•"/>
            </a:pPr>
            <a:r>
              <a:rPr lang="en-US" dirty="0" smtClean="0"/>
              <a:t>Research transparency (data citation, data access, production transparency and analytic transparency) allow us to separate valid from invalid claims.</a:t>
            </a:r>
            <a:endParaRPr lang="en-US" dirty="0"/>
          </a:p>
          <a:p>
            <a:pPr marL="0" indent="0">
              <a:buNone/>
            </a:pPr>
            <a:endParaRPr lang="en-US" dirty="0"/>
          </a:p>
        </p:txBody>
      </p:sp>
    </p:spTree>
    <p:extLst>
      <p:ext uri="{BB962C8B-B14F-4D97-AF65-F5344CB8AC3E}">
        <p14:creationId xmlns:p14="http://schemas.microsoft.com/office/powerpoint/2010/main" val="969025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304800"/>
            <a:ext cx="8042276" cy="685800"/>
          </a:xfrm>
        </p:spPr>
        <p:txBody>
          <a:bodyPr/>
          <a:lstStyle/>
          <a:p>
            <a:r>
              <a:rPr lang="en-US" sz="3200" dirty="0"/>
              <a:t>Benefits for the individual scholar</a:t>
            </a:r>
          </a:p>
        </p:txBody>
      </p:sp>
      <p:sp>
        <p:nvSpPr>
          <p:cNvPr id="4" name="Content Placeholder 3"/>
          <p:cNvSpPr>
            <a:spLocks noGrp="1"/>
          </p:cNvSpPr>
          <p:nvPr>
            <p:ph idx="1"/>
          </p:nvPr>
        </p:nvSpPr>
        <p:spPr>
          <a:xfrm>
            <a:off x="549275" y="1371606"/>
            <a:ext cx="8042276" cy="4572001"/>
          </a:xfrm>
        </p:spPr>
        <p:txBody>
          <a:bodyPr>
            <a:normAutofit/>
          </a:bodyPr>
          <a:lstStyle/>
          <a:p>
            <a:pPr>
              <a:buFont typeface="Arial" panose="020B0604020202020204" pitchFamily="34" charset="0"/>
              <a:buChar char="•"/>
            </a:pPr>
            <a:r>
              <a:rPr lang="en-US" dirty="0" smtClean="0"/>
              <a:t>Increase visibility and reputation. </a:t>
            </a:r>
          </a:p>
          <a:p>
            <a:pPr>
              <a:buFont typeface="Arial" panose="020B0604020202020204" pitchFamily="34" charset="0"/>
              <a:buChar char="•"/>
            </a:pPr>
            <a:r>
              <a:rPr lang="en-US" dirty="0" smtClean="0"/>
              <a:t>Higher citation counts. </a:t>
            </a:r>
          </a:p>
          <a:p>
            <a:pPr>
              <a:buFont typeface="Arial" panose="020B0604020202020204" pitchFamily="34" charset="0"/>
              <a:buChar char="•"/>
            </a:pPr>
            <a:r>
              <a:rPr lang="en-US" dirty="0" smtClean="0"/>
              <a:t>Enables collaboration.   </a:t>
            </a:r>
            <a:endParaRPr lang="en-US" dirty="0"/>
          </a:p>
          <a:p>
            <a:pPr>
              <a:buFont typeface="Arial" panose="020B0604020202020204" pitchFamily="34" charset="0"/>
              <a:buChar char="•"/>
            </a:pPr>
            <a:r>
              <a:rPr lang="en-US" dirty="0" smtClean="0"/>
              <a:t>Can help establish links to the next generation of scholars. </a:t>
            </a:r>
          </a:p>
          <a:p>
            <a:pPr>
              <a:buFont typeface="Arial" panose="020B0604020202020204" pitchFamily="34" charset="0"/>
              <a:buChar char="•"/>
            </a:pPr>
            <a:r>
              <a:rPr lang="en-US" dirty="0" smtClean="0"/>
              <a:t>Enables long-term safe storage for a researcher’s data. </a:t>
            </a:r>
            <a:endParaRPr lang="en-US" dirty="0"/>
          </a:p>
          <a:p>
            <a:pPr marL="0" indent="0">
              <a:buNone/>
            </a:pPr>
            <a:endParaRPr lang="en-US" dirty="0"/>
          </a:p>
        </p:txBody>
      </p:sp>
    </p:spTree>
    <p:extLst>
      <p:ext uri="{BB962C8B-B14F-4D97-AF65-F5344CB8AC3E}">
        <p14:creationId xmlns:p14="http://schemas.microsoft.com/office/powerpoint/2010/main" val="3268031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Common Ground</a:t>
            </a:r>
            <a:endParaRPr lang="en-US" dirty="0"/>
          </a:p>
        </p:txBody>
      </p:sp>
      <p:sp>
        <p:nvSpPr>
          <p:cNvPr id="3" name="Content Placeholder 2"/>
          <p:cNvSpPr>
            <a:spLocks noGrp="1"/>
          </p:cNvSpPr>
          <p:nvPr>
            <p:ph idx="1"/>
          </p:nvPr>
        </p:nvSpPr>
        <p:spPr/>
        <p:txBody>
          <a:bodyPr/>
          <a:lstStyle/>
          <a:p>
            <a:r>
              <a:rPr lang="en-US" dirty="0" smtClean="0"/>
              <a:t>Political science is a highly fragmented discipline, </a:t>
            </a:r>
            <a:r>
              <a:rPr lang="en-US" dirty="0" err="1" smtClean="0"/>
              <a:t>epistemically</a:t>
            </a:r>
            <a:r>
              <a:rPr lang="en-US" dirty="0" smtClean="0"/>
              <a:t> diverse. </a:t>
            </a:r>
          </a:p>
          <a:p>
            <a:r>
              <a:rPr lang="en-US" dirty="0" smtClean="0"/>
              <a:t>Trying to achieve coherent conversation about    DA-RT by discovering shared understandings. </a:t>
            </a:r>
          </a:p>
          <a:p>
            <a:r>
              <a:rPr lang="en-US" dirty="0" smtClean="0"/>
              <a:t>Requires recognition that, at a general level, we are all engaged in </a:t>
            </a:r>
            <a:r>
              <a:rPr lang="en-US" i="1" dirty="0" smtClean="0"/>
              <a:t>social inquiry</a:t>
            </a:r>
            <a:r>
              <a:rPr lang="en-US" dirty="0" smtClean="0"/>
              <a:t>.</a:t>
            </a:r>
          </a:p>
          <a:p>
            <a:r>
              <a:rPr lang="en-US" dirty="0" smtClean="0"/>
              <a:t>Look to develop language to describe the elements of social inquiry, and the justification for making those elements public.  </a:t>
            </a:r>
            <a:endParaRPr lang="en-US" dirty="0"/>
          </a:p>
        </p:txBody>
      </p:sp>
    </p:spTree>
    <p:extLst>
      <p:ext uri="{BB962C8B-B14F-4D97-AF65-F5344CB8AC3E}">
        <p14:creationId xmlns:p14="http://schemas.microsoft.com/office/powerpoint/2010/main" val="1211540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Data</a:t>
            </a:r>
            <a:endParaRPr lang="en-US" dirty="0"/>
          </a:p>
        </p:txBody>
      </p:sp>
      <p:sp>
        <p:nvSpPr>
          <p:cNvPr id="3" name="Content Placeholder 2"/>
          <p:cNvSpPr>
            <a:spLocks noGrp="1"/>
          </p:cNvSpPr>
          <p:nvPr>
            <p:ph idx="1"/>
          </p:nvPr>
        </p:nvSpPr>
        <p:spPr/>
        <p:txBody>
          <a:bodyPr/>
          <a:lstStyle/>
          <a:p>
            <a:r>
              <a:rPr lang="en-US" dirty="0" smtClean="0"/>
              <a:t>Empirical information extracted through social inquiry</a:t>
            </a:r>
          </a:p>
          <a:p>
            <a:r>
              <a:rPr lang="en-US" dirty="0" smtClean="0"/>
              <a:t>Must include production transparency, i.e., the documentation detailing the process by which the data were generated or collected. </a:t>
            </a:r>
          </a:p>
          <a:p>
            <a:r>
              <a:rPr lang="en-US" dirty="0" smtClean="0"/>
              <a:t>Can either be shared </a:t>
            </a:r>
            <a:r>
              <a:rPr lang="en-US" dirty="0"/>
              <a:t>as a public good in their own </a:t>
            </a:r>
            <a:r>
              <a:rPr lang="en-US" dirty="0" smtClean="0"/>
              <a:t>right, or as part of research transparency.</a:t>
            </a:r>
          </a:p>
        </p:txBody>
      </p:sp>
    </p:spTree>
    <p:extLst>
      <p:ext uri="{BB962C8B-B14F-4D97-AF65-F5344CB8AC3E}">
        <p14:creationId xmlns:p14="http://schemas.microsoft.com/office/powerpoint/2010/main" val="3323822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3" y="286872"/>
            <a:ext cx="8166847" cy="941295"/>
          </a:xfrm>
        </p:spPr>
        <p:txBody>
          <a:bodyPr>
            <a:normAutofit/>
          </a:bodyPr>
          <a:lstStyle/>
          <a:p>
            <a:r>
              <a:rPr lang="en-US" sz="3600" dirty="0"/>
              <a:t>Benefits of Sharing the “Study Dataset” </a:t>
            </a:r>
          </a:p>
        </p:txBody>
      </p:sp>
      <p:sp>
        <p:nvSpPr>
          <p:cNvPr id="4" name="Content Placeholder 3"/>
          <p:cNvSpPr>
            <a:spLocks noGrp="1"/>
          </p:cNvSpPr>
          <p:nvPr>
            <p:ph idx="1"/>
          </p:nvPr>
        </p:nvSpPr>
        <p:spPr>
          <a:xfrm>
            <a:off x="537885" y="1398498"/>
            <a:ext cx="7655859" cy="4939553"/>
          </a:xfrm>
        </p:spPr>
        <p:txBody>
          <a:bodyPr>
            <a:normAutofit fontScale="92500" lnSpcReduction="10000"/>
          </a:bodyPr>
          <a:lstStyle/>
          <a:p>
            <a:pPr>
              <a:buFont typeface="Arial" panose="020B0604020202020204" pitchFamily="34" charset="0"/>
              <a:buChar char="•"/>
            </a:pPr>
            <a:r>
              <a:rPr lang="en-US" dirty="0" smtClean="0"/>
              <a:t>Costly, and difficult to generate, data are used more </a:t>
            </a:r>
            <a:r>
              <a:rPr lang="en-US" dirty="0"/>
              <a:t>than </a:t>
            </a:r>
            <a:r>
              <a:rPr lang="en-US" dirty="0" smtClean="0"/>
              <a:t>once. </a:t>
            </a:r>
            <a:endParaRPr lang="en-US" dirty="0"/>
          </a:p>
          <a:p>
            <a:pPr>
              <a:buFont typeface="Arial" panose="020B0604020202020204" pitchFamily="34" charset="0"/>
              <a:buChar char="•"/>
            </a:pPr>
            <a:r>
              <a:rPr lang="en-US" dirty="0"/>
              <a:t>Data </a:t>
            </a:r>
            <a:r>
              <a:rPr lang="en-US" dirty="0" smtClean="0"/>
              <a:t>availability is node around which epistemic communities can form. </a:t>
            </a:r>
          </a:p>
          <a:p>
            <a:pPr>
              <a:buFont typeface="Arial" panose="020B0604020202020204" pitchFamily="34" charset="0"/>
              <a:buChar char="•"/>
            </a:pPr>
            <a:r>
              <a:rPr lang="en-US" dirty="0" smtClean="0"/>
              <a:t>Provides opportunity to engage in analysis for evidence-based conclusions to scholars who otherwise could not have done so.</a:t>
            </a:r>
          </a:p>
          <a:p>
            <a:pPr>
              <a:buFont typeface="Arial" panose="020B0604020202020204" pitchFamily="34" charset="0"/>
              <a:buChar char="•"/>
            </a:pPr>
            <a:r>
              <a:rPr lang="en-US" dirty="0" smtClean="0"/>
              <a:t>Data </a:t>
            </a:r>
            <a:r>
              <a:rPr lang="en-US" dirty="0"/>
              <a:t>collection sites may not </a:t>
            </a:r>
            <a:r>
              <a:rPr lang="en-US" dirty="0" smtClean="0"/>
              <a:t>be re-</a:t>
            </a:r>
            <a:r>
              <a:rPr lang="en-US" dirty="0" err="1" smtClean="0"/>
              <a:t>visitable</a:t>
            </a:r>
            <a:r>
              <a:rPr lang="en-US" dirty="0" smtClean="0"/>
              <a:t>.</a:t>
            </a:r>
          </a:p>
          <a:p>
            <a:pPr>
              <a:buFont typeface="Arial" panose="020B0604020202020204" pitchFamily="34" charset="0"/>
              <a:buChar char="•"/>
            </a:pPr>
            <a:r>
              <a:rPr lang="en-US" dirty="0" smtClean="0"/>
              <a:t>Aggregation </a:t>
            </a:r>
            <a:r>
              <a:rPr lang="en-US" dirty="0"/>
              <a:t>and meta-analyses are made </a:t>
            </a:r>
            <a:r>
              <a:rPr lang="en-US" dirty="0" smtClean="0"/>
              <a:t>possible.</a:t>
            </a:r>
          </a:p>
          <a:p>
            <a:pPr>
              <a:buFont typeface="Arial" panose="020B0604020202020204" pitchFamily="34" charset="0"/>
              <a:buChar char="•"/>
            </a:pPr>
            <a:r>
              <a:rPr lang="en-US" dirty="0" smtClean="0"/>
              <a:t>Some </a:t>
            </a:r>
            <a:r>
              <a:rPr lang="en-US" dirty="0"/>
              <a:t>large scale data projects may </a:t>
            </a:r>
            <a:r>
              <a:rPr lang="en-US" i="1" dirty="0"/>
              <a:t>only</a:t>
            </a:r>
            <a:r>
              <a:rPr lang="en-US" dirty="0"/>
              <a:t> be possible as stand-alone multi-user multi-purpose initiatives (e.g. ANES, COW).</a:t>
            </a:r>
          </a:p>
          <a:p>
            <a:pPr marL="914377"/>
            <a:endParaRPr lang="en-US" dirty="0"/>
          </a:p>
          <a:p>
            <a:pPr>
              <a:buFont typeface="Arial" panose="020B0604020202020204" pitchFamily="34" charset="0"/>
              <a:buChar char="•"/>
            </a:pPr>
            <a:endParaRPr lang="en-US" dirty="0"/>
          </a:p>
          <a:p>
            <a:pPr marL="0" indent="0">
              <a:buNone/>
            </a:pPr>
            <a:endParaRPr lang="en-US" dirty="0"/>
          </a:p>
        </p:txBody>
      </p:sp>
    </p:spTree>
    <p:extLst>
      <p:ext uri="{BB962C8B-B14F-4D97-AF65-F5344CB8AC3E}">
        <p14:creationId xmlns:p14="http://schemas.microsoft.com/office/powerpoint/2010/main" val="1923848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304800"/>
            <a:ext cx="8042276" cy="685800"/>
          </a:xfrm>
        </p:spPr>
        <p:txBody>
          <a:bodyPr/>
          <a:lstStyle/>
          <a:p>
            <a:r>
              <a:rPr lang="en-US" sz="3200" dirty="0"/>
              <a:t>Pedagogical Benefits of Data Sharing</a:t>
            </a:r>
          </a:p>
        </p:txBody>
      </p:sp>
      <p:sp>
        <p:nvSpPr>
          <p:cNvPr id="4" name="Content Placeholder 3"/>
          <p:cNvSpPr>
            <a:spLocks noGrp="1"/>
          </p:cNvSpPr>
          <p:nvPr>
            <p:ph idx="1"/>
          </p:nvPr>
        </p:nvSpPr>
        <p:spPr>
          <a:xfrm>
            <a:off x="549275" y="1371606"/>
            <a:ext cx="8042276" cy="4572001"/>
          </a:xfrm>
        </p:spPr>
        <p:txBody>
          <a:bodyPr>
            <a:normAutofit/>
          </a:bodyPr>
          <a:lstStyle/>
          <a:p>
            <a:pPr>
              <a:buFont typeface="Arial" panose="020B0604020202020204" pitchFamily="34" charset="0"/>
              <a:buChar char="•"/>
            </a:pPr>
            <a:r>
              <a:rPr lang="en-US" dirty="0" smtClean="0"/>
              <a:t>Third use scenario, teaching. Not using data as a public good for secondary analysis, or as a means to distinguish valid from invalid claims. </a:t>
            </a:r>
          </a:p>
          <a:p>
            <a:pPr>
              <a:buFont typeface="Arial" panose="020B0604020202020204" pitchFamily="34" charset="0"/>
              <a:buChar char="•"/>
            </a:pPr>
            <a:r>
              <a:rPr lang="en-US" dirty="0" smtClean="0"/>
              <a:t>Leveraging availability of shared data and public statements of research transparency to teach. </a:t>
            </a:r>
          </a:p>
          <a:p>
            <a:pPr>
              <a:buFont typeface="Arial" panose="020B0604020202020204" pitchFamily="34" charset="0"/>
              <a:buChar char="•"/>
            </a:pPr>
            <a:r>
              <a:rPr lang="en-US" dirty="0" smtClean="0"/>
              <a:t>Most obvious application is to teach research methods, but can also be used in substantive courses.</a:t>
            </a:r>
            <a:endParaRPr lang="en-US" dirty="0"/>
          </a:p>
          <a:p>
            <a:pPr>
              <a:buFont typeface="Arial" panose="020B0604020202020204" pitchFamily="34" charset="0"/>
              <a:buChar char="•"/>
            </a:pPr>
            <a:r>
              <a:rPr lang="en-US" dirty="0" smtClean="0"/>
              <a:t>Variant of ‘active learning’ approach to pedagogy. </a:t>
            </a:r>
            <a:endParaRPr lang="en-US" dirty="0"/>
          </a:p>
          <a:p>
            <a:pPr marL="0" indent="0">
              <a:buNone/>
            </a:pPr>
            <a:endParaRPr lang="en-US" dirty="0"/>
          </a:p>
        </p:txBody>
      </p:sp>
    </p:spTree>
    <p:extLst>
      <p:ext uri="{BB962C8B-B14F-4D97-AF65-F5344CB8AC3E}">
        <p14:creationId xmlns:p14="http://schemas.microsoft.com/office/powerpoint/2010/main" val="3615966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a:xfrm>
            <a:off x="308539" y="107577"/>
            <a:ext cx="8622655" cy="1336956"/>
          </a:xfrm>
        </p:spPr>
        <p:txBody>
          <a:bodyPr>
            <a:noAutofit/>
          </a:bodyPr>
          <a:lstStyle/>
          <a:p>
            <a:r>
              <a:rPr lang="en-US" sz="3500" dirty="0"/>
              <a:t>Political Science recently adopted data access and research transparency</a:t>
            </a:r>
          </a:p>
        </p:txBody>
      </p:sp>
      <p:sp>
        <p:nvSpPr>
          <p:cNvPr id="25602" name="Content Placeholder 2"/>
          <p:cNvSpPr>
            <a:spLocks noGrp="1"/>
          </p:cNvSpPr>
          <p:nvPr>
            <p:ph idx="1"/>
          </p:nvPr>
        </p:nvSpPr>
        <p:spPr>
          <a:xfrm>
            <a:off x="3370731" y="1676403"/>
            <a:ext cx="5011271" cy="4428565"/>
          </a:xfrm>
        </p:spPr>
        <p:txBody>
          <a:bodyPr>
            <a:normAutofit fontScale="92500" lnSpcReduction="20000"/>
          </a:bodyPr>
          <a:lstStyle/>
          <a:p>
            <a:pPr marL="0" indent="0">
              <a:buNone/>
            </a:pPr>
            <a:r>
              <a:rPr lang="en-US" altLang="en-US" sz="1800" dirty="0">
                <a:ea typeface="ＭＳ Ｐゴシック" pitchFamily="34" charset="-128"/>
              </a:rPr>
              <a:t>6. Researchers have an ethical obligation to facilitate the evaluation of their evidence-based knowledge claims through data access, production transparency, and analytic transparency so that their work can be tested or replicated.</a:t>
            </a:r>
          </a:p>
          <a:p>
            <a:pPr marL="400041" lvl="1" indent="0">
              <a:buNone/>
            </a:pPr>
            <a:r>
              <a:rPr lang="en-US" altLang="en-US" sz="1800" dirty="0">
                <a:ea typeface="ＭＳ Ｐゴシック" pitchFamily="34" charset="-128"/>
              </a:rPr>
              <a:t>6.1 </a:t>
            </a:r>
            <a:r>
              <a:rPr lang="en-US" altLang="en-US" sz="1800" b="1" dirty="0">
                <a:ea typeface="ＭＳ Ｐゴシック" pitchFamily="34" charset="-128"/>
              </a:rPr>
              <a:t>Data access</a:t>
            </a:r>
            <a:r>
              <a:rPr lang="en-US" altLang="en-US" sz="1800" dirty="0">
                <a:ea typeface="ＭＳ Ｐゴシック" pitchFamily="34" charset="-128"/>
              </a:rPr>
              <a:t>: Researchers making evidence-based knowledge claims should reference the data they used to make those claims. If these are data they themselves generated or collected, researchers should provide access to those data or explain why they cannot.</a:t>
            </a:r>
          </a:p>
          <a:p>
            <a:pPr marL="400041" lvl="1" indent="0">
              <a:buNone/>
            </a:pPr>
            <a:r>
              <a:rPr lang="en-US" altLang="en-US" sz="1800" dirty="0">
                <a:ea typeface="ＭＳ Ｐゴシック" pitchFamily="34" charset="-128"/>
              </a:rPr>
              <a:t>6.2 </a:t>
            </a:r>
            <a:r>
              <a:rPr lang="en-US" altLang="en-US" sz="1800" b="1" dirty="0">
                <a:ea typeface="ＭＳ Ｐゴシック" pitchFamily="34" charset="-128"/>
              </a:rPr>
              <a:t>Production transparency</a:t>
            </a:r>
            <a:r>
              <a:rPr lang="en-US" altLang="en-US" sz="1800" dirty="0">
                <a:ea typeface="ＭＳ Ｐゴシック" pitchFamily="34" charset="-128"/>
              </a:rPr>
              <a:t>: Researchers providing access to data they themselves generated or collected, should offer a full account of the procedures used to collect or generate the data.</a:t>
            </a:r>
          </a:p>
          <a:p>
            <a:pPr marL="400041" lvl="1" indent="0">
              <a:buNone/>
            </a:pPr>
            <a:r>
              <a:rPr lang="en-US" altLang="en-US" sz="1800" dirty="0">
                <a:ea typeface="ＭＳ Ｐゴシック" pitchFamily="34" charset="-128"/>
              </a:rPr>
              <a:t>6.3 </a:t>
            </a:r>
            <a:r>
              <a:rPr lang="en-US" altLang="en-US" sz="1800" b="1" dirty="0">
                <a:ea typeface="ＭＳ Ｐゴシック" pitchFamily="34" charset="-128"/>
              </a:rPr>
              <a:t>Analytic Transparency</a:t>
            </a:r>
            <a:r>
              <a:rPr lang="en-US" altLang="en-US" sz="1800" dirty="0">
                <a:ea typeface="ＭＳ Ｐゴシック" pitchFamily="34" charset="-128"/>
              </a:rPr>
              <a:t>: Researchers making evidence-based knowledge claims should provide a full account of how they draw their analytic conclusions from the data, i.e., clearly explicate the links connecting data to conclusions.</a:t>
            </a:r>
          </a:p>
          <a:p>
            <a:pPr marL="0" indent="0">
              <a:buNone/>
            </a:pPr>
            <a:endParaRPr lang="en-US" altLang="en-US" sz="1800" dirty="0">
              <a:ea typeface="ＭＳ Ｐゴシック" pitchFamily="34" charset="-128"/>
            </a:endParaRPr>
          </a:p>
        </p:txBody>
      </p:sp>
      <p:pic>
        <p:nvPicPr>
          <p:cNvPr id="25603" name="Content Placeholder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8541" y="1676403"/>
            <a:ext cx="2663825" cy="4157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9661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Inquiry</a:t>
            </a:r>
            <a:endParaRPr lang="en-US" dirty="0"/>
          </a:p>
        </p:txBody>
      </p:sp>
      <p:graphicFrame>
        <p:nvGraphicFramePr>
          <p:cNvPr id="4" name="Content Placeholder 3"/>
          <p:cNvGraphicFramePr>
            <a:graphicFrameLocks noGrp="1"/>
          </p:cNvGraphicFramePr>
          <p:nvPr>
            <p:ph idx="1"/>
            <p:extLst/>
          </p:nvPr>
        </p:nvGraphicFramePr>
        <p:xfrm>
          <a:off x="457200" y="1600205"/>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81897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FB508780-6FC4-4390-9FFF-058AA5DA621F}"/>
                                            </p:graphicEl>
                                          </p:spTgt>
                                        </p:tgtEl>
                                        <p:attrNameLst>
                                          <p:attrName>style.visibility</p:attrName>
                                        </p:attrNameLst>
                                      </p:cBhvr>
                                      <p:to>
                                        <p:strVal val="visible"/>
                                      </p:to>
                                    </p:set>
                                    <p:animEffect transition="in" filter="fade">
                                      <p:cBhvr>
                                        <p:cTn id="7" dur="500"/>
                                        <p:tgtEl>
                                          <p:spTgt spid="4">
                                            <p:graphicEl>
                                              <a:dgm id="{FB508780-6FC4-4390-9FFF-058AA5DA621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E839C9C6-1C11-41DB-9374-0B943E4924DD}"/>
                                            </p:graphicEl>
                                          </p:spTgt>
                                        </p:tgtEl>
                                        <p:attrNameLst>
                                          <p:attrName>style.visibility</p:attrName>
                                        </p:attrNameLst>
                                      </p:cBhvr>
                                      <p:to>
                                        <p:strVal val="visible"/>
                                      </p:to>
                                    </p:set>
                                    <p:animEffect transition="in" filter="fade">
                                      <p:cBhvr>
                                        <p:cTn id="12" dur="500"/>
                                        <p:tgtEl>
                                          <p:spTgt spid="4">
                                            <p:graphicEl>
                                              <a:dgm id="{E839C9C6-1C11-41DB-9374-0B943E4924DD}"/>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graphicEl>
                                              <a:dgm id="{6E97C1CE-1B51-459F-BF5B-0EF6B8FD93FB}"/>
                                            </p:graphicEl>
                                          </p:spTgt>
                                        </p:tgtEl>
                                        <p:attrNameLst>
                                          <p:attrName>style.visibility</p:attrName>
                                        </p:attrNameLst>
                                      </p:cBhvr>
                                      <p:to>
                                        <p:strVal val="visible"/>
                                      </p:to>
                                    </p:set>
                                    <p:animEffect transition="in" filter="fade">
                                      <p:cBhvr>
                                        <p:cTn id="15" dur="500"/>
                                        <p:tgtEl>
                                          <p:spTgt spid="4">
                                            <p:graphicEl>
                                              <a:dgm id="{6E97C1CE-1B51-459F-BF5B-0EF6B8FD93FB}"/>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graphicEl>
                                              <a:dgm id="{A347DA5A-49B7-4977-920A-F9ADFB1A5D1D}"/>
                                            </p:graphicEl>
                                          </p:spTgt>
                                        </p:tgtEl>
                                        <p:attrNameLst>
                                          <p:attrName>style.visibility</p:attrName>
                                        </p:attrNameLst>
                                      </p:cBhvr>
                                      <p:to>
                                        <p:strVal val="visible"/>
                                      </p:to>
                                    </p:set>
                                    <p:animEffect transition="in" filter="fade">
                                      <p:cBhvr>
                                        <p:cTn id="20" dur="500"/>
                                        <p:tgtEl>
                                          <p:spTgt spid="4">
                                            <p:graphicEl>
                                              <a:dgm id="{A347DA5A-49B7-4977-920A-F9ADFB1A5D1D}"/>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graphicEl>
                                              <a:dgm id="{E43609D9-F671-40C9-B1FE-66CBA5AA0F8A}"/>
                                            </p:graphicEl>
                                          </p:spTgt>
                                        </p:tgtEl>
                                        <p:attrNameLst>
                                          <p:attrName>style.visibility</p:attrName>
                                        </p:attrNameLst>
                                      </p:cBhvr>
                                      <p:to>
                                        <p:strVal val="visible"/>
                                      </p:to>
                                    </p:set>
                                    <p:animEffect transition="in" filter="fade">
                                      <p:cBhvr>
                                        <p:cTn id="23" dur="500"/>
                                        <p:tgtEl>
                                          <p:spTgt spid="4">
                                            <p:graphicEl>
                                              <a:dgm id="{E43609D9-F671-40C9-B1FE-66CBA5AA0F8A}"/>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graphicEl>
                                              <a:dgm id="{714FAF6A-78AC-40C5-A7DF-3717A2F93FCF}"/>
                                            </p:graphicEl>
                                          </p:spTgt>
                                        </p:tgtEl>
                                        <p:attrNameLst>
                                          <p:attrName>style.visibility</p:attrName>
                                        </p:attrNameLst>
                                      </p:cBhvr>
                                      <p:to>
                                        <p:strVal val="visible"/>
                                      </p:to>
                                    </p:set>
                                    <p:animEffect transition="in" filter="fade">
                                      <p:cBhvr>
                                        <p:cTn id="28" dur="500"/>
                                        <p:tgtEl>
                                          <p:spTgt spid="4">
                                            <p:graphicEl>
                                              <a:dgm id="{714FAF6A-78AC-40C5-A7DF-3717A2F93FCF}"/>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graphicEl>
                                              <a:dgm id="{26D4043A-1124-4DED-ADE3-37EEEFBB1D08}"/>
                                            </p:graphicEl>
                                          </p:spTgt>
                                        </p:tgtEl>
                                        <p:attrNameLst>
                                          <p:attrName>style.visibility</p:attrName>
                                        </p:attrNameLst>
                                      </p:cBhvr>
                                      <p:to>
                                        <p:strVal val="visible"/>
                                      </p:to>
                                    </p:set>
                                    <p:animEffect transition="in" filter="fade">
                                      <p:cBhvr>
                                        <p:cTn id="31" dur="500"/>
                                        <p:tgtEl>
                                          <p:spTgt spid="4">
                                            <p:graphicEl>
                                              <a:dgm id="{26D4043A-1124-4DED-ADE3-37EEEFBB1D08}"/>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graphicEl>
                                              <a:dgm id="{00B94E83-259F-4E3C-91C6-910A1CFCE2F7}"/>
                                            </p:graphicEl>
                                          </p:spTgt>
                                        </p:tgtEl>
                                        <p:attrNameLst>
                                          <p:attrName>style.visibility</p:attrName>
                                        </p:attrNameLst>
                                      </p:cBhvr>
                                      <p:to>
                                        <p:strVal val="visible"/>
                                      </p:to>
                                    </p:set>
                                    <p:animEffect transition="in" filter="fade">
                                      <p:cBhvr>
                                        <p:cTn id="36" dur="500"/>
                                        <p:tgtEl>
                                          <p:spTgt spid="4">
                                            <p:graphicEl>
                                              <a:dgm id="{00B94E83-259F-4E3C-91C6-910A1CFCE2F7}"/>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
                                            <p:graphicEl>
                                              <a:dgm id="{0783301D-E7D1-482F-9C85-08D28366433E}"/>
                                            </p:graphicEl>
                                          </p:spTgt>
                                        </p:tgtEl>
                                        <p:attrNameLst>
                                          <p:attrName>style.visibility</p:attrName>
                                        </p:attrNameLst>
                                      </p:cBhvr>
                                      <p:to>
                                        <p:strVal val="visible"/>
                                      </p:to>
                                    </p:set>
                                    <p:animEffect transition="in" filter="fade">
                                      <p:cBhvr>
                                        <p:cTn id="39" dur="500"/>
                                        <p:tgtEl>
                                          <p:spTgt spid="4">
                                            <p:graphicEl>
                                              <a:dgm id="{0783301D-E7D1-482F-9C85-08D28366433E}"/>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
                                            <p:graphicEl>
                                              <a:dgm id="{7274BBAE-C7AA-4005-AD4F-9C6CC49BF739}"/>
                                            </p:graphicEl>
                                          </p:spTgt>
                                        </p:tgtEl>
                                        <p:attrNameLst>
                                          <p:attrName>style.visibility</p:attrName>
                                        </p:attrNameLst>
                                      </p:cBhvr>
                                      <p:to>
                                        <p:strVal val="visible"/>
                                      </p:to>
                                    </p:set>
                                    <p:animEffect transition="in" filter="fade">
                                      <p:cBhvr>
                                        <p:cTn id="44" dur="500"/>
                                        <p:tgtEl>
                                          <p:spTgt spid="4">
                                            <p:graphicEl>
                                              <a:dgm id="{7274BBAE-C7AA-4005-AD4F-9C6CC49BF739}"/>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4">
                                            <p:graphicEl>
                                              <a:dgm id="{8228159A-DF66-499F-B0B3-0E11E3968807}"/>
                                            </p:graphicEl>
                                          </p:spTgt>
                                        </p:tgtEl>
                                        <p:attrNameLst>
                                          <p:attrName>style.visibility</p:attrName>
                                        </p:attrNameLst>
                                      </p:cBhvr>
                                      <p:to>
                                        <p:strVal val="visible"/>
                                      </p:to>
                                    </p:set>
                                    <p:animEffect transition="in" filter="fade">
                                      <p:cBhvr>
                                        <p:cTn id="47" dur="500"/>
                                        <p:tgtEl>
                                          <p:spTgt spid="4">
                                            <p:graphicEl>
                                              <a:dgm id="{8228159A-DF66-499F-B0B3-0E11E396880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Transparency as a universal obligation</a:t>
            </a:r>
            <a:endParaRPr lang="en-US" dirty="0"/>
          </a:p>
        </p:txBody>
      </p:sp>
      <p:sp>
        <p:nvSpPr>
          <p:cNvPr id="3" name="Content Placeholder 2"/>
          <p:cNvSpPr>
            <a:spLocks noGrp="1"/>
          </p:cNvSpPr>
          <p:nvPr>
            <p:ph idx="1"/>
          </p:nvPr>
        </p:nvSpPr>
        <p:spPr/>
        <p:txBody>
          <a:bodyPr>
            <a:normAutofit/>
          </a:bodyPr>
          <a:lstStyle/>
          <a:p>
            <a:endParaRPr lang="en-US" dirty="0" smtClean="0">
              <a:solidFill>
                <a:srgbClr val="FF0000"/>
              </a:solidFill>
            </a:endParaRPr>
          </a:p>
          <a:p>
            <a:r>
              <a:rPr lang="en-US" dirty="0" smtClean="0">
                <a:solidFill>
                  <a:srgbClr val="FF0000"/>
                </a:solidFill>
              </a:rPr>
              <a:t>Applies </a:t>
            </a:r>
            <a:r>
              <a:rPr lang="en-US" dirty="0">
                <a:solidFill>
                  <a:srgbClr val="FF0000"/>
                </a:solidFill>
              </a:rPr>
              <a:t>regardless of the type of </a:t>
            </a:r>
            <a:r>
              <a:rPr lang="en-US" dirty="0" smtClean="0">
                <a:solidFill>
                  <a:srgbClr val="FF0000"/>
                </a:solidFill>
              </a:rPr>
              <a:t>evidence-based social </a:t>
            </a:r>
            <a:r>
              <a:rPr lang="en-US" dirty="0">
                <a:solidFill>
                  <a:srgbClr val="FF0000"/>
                </a:solidFill>
              </a:rPr>
              <a:t>inquiry being conducted</a:t>
            </a:r>
            <a:r>
              <a:rPr lang="en-US" dirty="0"/>
              <a:t>. </a:t>
            </a:r>
            <a:endParaRPr lang="en-US" dirty="0" smtClean="0"/>
          </a:p>
          <a:p>
            <a:endParaRPr lang="en-US" dirty="0" smtClean="0"/>
          </a:p>
          <a:p>
            <a:r>
              <a:rPr lang="en-US" dirty="0" smtClean="0"/>
              <a:t>For all evidence-based social inquiry</a:t>
            </a:r>
            <a:r>
              <a:rPr lang="en-US" dirty="0" smtClean="0">
                <a:solidFill>
                  <a:srgbClr val="FF0000"/>
                </a:solidFill>
              </a:rPr>
              <a:t>, if </a:t>
            </a:r>
            <a:r>
              <a:rPr lang="en-US" dirty="0">
                <a:solidFill>
                  <a:srgbClr val="FF0000"/>
                </a:solidFill>
              </a:rPr>
              <a:t>you can’t see how the result was arrived at, you can’t see the </a:t>
            </a:r>
            <a:r>
              <a:rPr lang="en-US" dirty="0" smtClean="0">
                <a:solidFill>
                  <a:srgbClr val="FF0000"/>
                </a:solidFill>
              </a:rPr>
              <a:t>result</a:t>
            </a:r>
            <a:r>
              <a:rPr lang="en-US" dirty="0">
                <a:solidFill>
                  <a:srgbClr val="FF0000"/>
                </a:solidFill>
              </a:rPr>
              <a:t>.</a:t>
            </a:r>
          </a:p>
        </p:txBody>
      </p:sp>
    </p:spTree>
    <p:extLst>
      <p:ext uri="{BB962C8B-B14F-4D97-AF65-F5344CB8AC3E}">
        <p14:creationId xmlns:p14="http://schemas.microsoft.com/office/powerpoint/2010/main" val="2248904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Universal but not homogenous</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solidFill>
                  <a:srgbClr val="FF0000"/>
                </a:solidFill>
              </a:rPr>
              <a:t>justification for openness </a:t>
            </a:r>
            <a:r>
              <a:rPr lang="en-US" dirty="0" smtClean="0"/>
              <a:t>(showing </a:t>
            </a:r>
            <a:r>
              <a:rPr lang="en-US" dirty="0"/>
              <a:t>both evidence and analysis) </a:t>
            </a:r>
            <a:r>
              <a:rPr lang="en-US" dirty="0" smtClean="0"/>
              <a:t>and the </a:t>
            </a:r>
            <a:r>
              <a:rPr lang="en-US" dirty="0" smtClean="0">
                <a:solidFill>
                  <a:srgbClr val="FF0000"/>
                </a:solidFill>
              </a:rPr>
              <a:t>benefits of data sharing </a:t>
            </a:r>
            <a:r>
              <a:rPr lang="en-US" dirty="0" smtClean="0"/>
              <a:t>(maximizing use of data, secondary analysis etc.) apply to all research traditions. </a:t>
            </a:r>
            <a:endParaRPr lang="en-US" dirty="0"/>
          </a:p>
          <a:p>
            <a:r>
              <a:rPr lang="en-US" dirty="0" smtClean="0"/>
              <a:t>The optimal </a:t>
            </a:r>
            <a:r>
              <a:rPr lang="en-US" dirty="0"/>
              <a:t>means of </a:t>
            </a:r>
            <a:r>
              <a:rPr lang="en-US" dirty="0" smtClean="0"/>
              <a:t>achieving openness and data sharing </a:t>
            </a:r>
            <a:r>
              <a:rPr lang="en-US" dirty="0" smtClean="0">
                <a:solidFill>
                  <a:srgbClr val="FF0000"/>
                </a:solidFill>
              </a:rPr>
              <a:t>respect the </a:t>
            </a:r>
            <a:r>
              <a:rPr lang="en-US" dirty="0">
                <a:solidFill>
                  <a:srgbClr val="FF0000"/>
                </a:solidFill>
              </a:rPr>
              <a:t>challenges and opportunities</a:t>
            </a:r>
            <a:r>
              <a:rPr lang="en-US" dirty="0"/>
              <a:t> that characterize various research traditions</a:t>
            </a:r>
            <a:r>
              <a:rPr lang="en-US" dirty="0" smtClean="0"/>
              <a:t>. </a:t>
            </a:r>
            <a:endParaRPr lang="en-US" dirty="0"/>
          </a:p>
        </p:txBody>
      </p:sp>
    </p:spTree>
    <p:extLst>
      <p:ext uri="{BB962C8B-B14F-4D97-AF65-F5344CB8AC3E}">
        <p14:creationId xmlns:p14="http://schemas.microsoft.com/office/powerpoint/2010/main" val="2173620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Contrasting traditions</a:t>
            </a:r>
            <a:endParaRPr lang="en-US" dirty="0"/>
          </a:p>
        </p:txBody>
      </p:sp>
      <p:sp>
        <p:nvSpPr>
          <p:cNvPr id="3" name="Content Placeholder 2"/>
          <p:cNvSpPr>
            <a:spLocks noGrp="1"/>
          </p:cNvSpPr>
          <p:nvPr>
            <p:ph idx="1"/>
          </p:nvPr>
        </p:nvSpPr>
        <p:spPr/>
        <p:txBody>
          <a:bodyPr/>
          <a:lstStyle/>
          <a:p>
            <a:r>
              <a:rPr lang="en-US" dirty="0" smtClean="0"/>
              <a:t>Different ways to organize and </a:t>
            </a:r>
            <a:r>
              <a:rPr lang="en-US" dirty="0" err="1" smtClean="0"/>
              <a:t>typologize</a:t>
            </a:r>
            <a:r>
              <a:rPr lang="en-US" dirty="0" smtClean="0"/>
              <a:t> research.</a:t>
            </a:r>
          </a:p>
          <a:p>
            <a:r>
              <a:rPr lang="en-US" dirty="0" smtClean="0"/>
              <a:t>For example, could be by ontology (topic, puzzle, mechanism), discipline, episteme.</a:t>
            </a:r>
          </a:p>
          <a:p>
            <a:r>
              <a:rPr lang="en-US" dirty="0" smtClean="0"/>
              <a:t>From a DA-RT perspective, helpful to separate </a:t>
            </a:r>
            <a:r>
              <a:rPr lang="en-US" dirty="0" err="1" smtClean="0"/>
              <a:t>epistemically</a:t>
            </a:r>
            <a:r>
              <a:rPr lang="en-US" dirty="0" smtClean="0"/>
              <a:t>, by type of data and mode of analysis. In evidence-based social sciences focused on causal analysis, can locate two central groupings: dataset and singular sources.</a:t>
            </a:r>
            <a:endParaRPr lang="en-US" dirty="0"/>
          </a:p>
        </p:txBody>
      </p:sp>
    </p:spTree>
    <p:extLst>
      <p:ext uri="{BB962C8B-B14F-4D97-AF65-F5344CB8AC3E}">
        <p14:creationId xmlns:p14="http://schemas.microsoft.com/office/powerpoint/2010/main" val="3819214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Research traditions see the world on their own terms</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838200" y="1595719"/>
            <a:ext cx="6858000" cy="4984376"/>
          </a:xfrm>
          <a:prstGeom prst="rect">
            <a:avLst/>
          </a:prstGeom>
        </p:spPr>
      </p:pic>
    </p:spTree>
    <p:extLst>
      <p:ext uri="{BB962C8B-B14F-4D97-AF65-F5344CB8AC3E}">
        <p14:creationId xmlns:p14="http://schemas.microsoft.com/office/powerpoint/2010/main" val="40747086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nvPr>
        </p:nvGraphicFramePr>
        <p:xfrm>
          <a:off x="457200" y="160020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5035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AEA815D3-FCB2-4E1E-9C59-B1FC86BE5D83}"/>
                                            </p:graphicEl>
                                          </p:spTgt>
                                        </p:tgtEl>
                                        <p:attrNameLst>
                                          <p:attrName>style.visibility</p:attrName>
                                        </p:attrNameLst>
                                      </p:cBhvr>
                                      <p:to>
                                        <p:strVal val="visible"/>
                                      </p:to>
                                    </p:set>
                                    <p:animEffect transition="in" filter="fade">
                                      <p:cBhvr>
                                        <p:cTn id="7" dur="500"/>
                                        <p:tgtEl>
                                          <p:spTgt spid="4">
                                            <p:graphicEl>
                                              <a:dgm id="{AEA815D3-FCB2-4E1E-9C59-B1FC86BE5D8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CF5B8E64-FE11-439E-BAEC-B401302484E7}"/>
                                            </p:graphicEl>
                                          </p:spTgt>
                                        </p:tgtEl>
                                        <p:attrNameLst>
                                          <p:attrName>style.visibility</p:attrName>
                                        </p:attrNameLst>
                                      </p:cBhvr>
                                      <p:to>
                                        <p:strVal val="visible"/>
                                      </p:to>
                                    </p:set>
                                    <p:animEffect transition="in" filter="fade">
                                      <p:cBhvr>
                                        <p:cTn id="12" dur="500"/>
                                        <p:tgtEl>
                                          <p:spTgt spid="4">
                                            <p:graphicEl>
                                              <a:dgm id="{CF5B8E64-FE11-439E-BAEC-B401302484E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graphicEl>
                                              <a:dgm id="{579206FE-3F9E-45FC-A487-02B72466C0A9}"/>
                                            </p:graphicEl>
                                          </p:spTgt>
                                        </p:tgtEl>
                                        <p:attrNameLst>
                                          <p:attrName>style.visibility</p:attrName>
                                        </p:attrNameLst>
                                      </p:cBhvr>
                                      <p:to>
                                        <p:strVal val="visible"/>
                                      </p:to>
                                    </p:set>
                                    <p:animEffect transition="in" filter="fade">
                                      <p:cBhvr>
                                        <p:cTn id="15" dur="500"/>
                                        <p:tgtEl>
                                          <p:spTgt spid="4">
                                            <p:graphicEl>
                                              <a:dgm id="{579206FE-3F9E-45FC-A487-02B72466C0A9}"/>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graphicEl>
                                              <a:dgm id="{E8ABB1F3-BA39-4286-805A-634A21439032}"/>
                                            </p:graphicEl>
                                          </p:spTgt>
                                        </p:tgtEl>
                                        <p:attrNameLst>
                                          <p:attrName>style.visibility</p:attrName>
                                        </p:attrNameLst>
                                      </p:cBhvr>
                                      <p:to>
                                        <p:strVal val="visible"/>
                                      </p:to>
                                    </p:set>
                                    <p:animEffect transition="in" filter="fade">
                                      <p:cBhvr>
                                        <p:cTn id="20" dur="500"/>
                                        <p:tgtEl>
                                          <p:spTgt spid="4">
                                            <p:graphicEl>
                                              <a:dgm id="{E8ABB1F3-BA39-4286-805A-634A21439032}"/>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graphicEl>
                                              <a:dgm id="{86B5683B-4310-4F54-8F3C-1A3C1CDBA27F}"/>
                                            </p:graphicEl>
                                          </p:spTgt>
                                        </p:tgtEl>
                                        <p:attrNameLst>
                                          <p:attrName>style.visibility</p:attrName>
                                        </p:attrNameLst>
                                      </p:cBhvr>
                                      <p:to>
                                        <p:strVal val="visible"/>
                                      </p:to>
                                    </p:set>
                                    <p:animEffect transition="in" filter="fade">
                                      <p:cBhvr>
                                        <p:cTn id="23" dur="500"/>
                                        <p:tgtEl>
                                          <p:spTgt spid="4">
                                            <p:graphicEl>
                                              <a:dgm id="{86B5683B-4310-4F54-8F3C-1A3C1CDBA27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Evidence-based social Inquiry</a:t>
            </a:r>
            <a:endParaRPr lang="en-US" dirty="0"/>
          </a:p>
        </p:txBody>
      </p:sp>
      <p:sp>
        <p:nvSpPr>
          <p:cNvPr id="3" name="Content Placeholder 2"/>
          <p:cNvSpPr>
            <a:spLocks noGrp="1"/>
          </p:cNvSpPr>
          <p:nvPr>
            <p:ph idx="1"/>
          </p:nvPr>
        </p:nvSpPr>
        <p:spPr/>
        <p:txBody>
          <a:bodyPr>
            <a:normAutofit lnSpcReduction="10000"/>
          </a:bodyPr>
          <a:lstStyle/>
          <a:p>
            <a:r>
              <a:rPr lang="en-US" dirty="0" smtClean="0"/>
              <a:t>Our </a:t>
            </a:r>
            <a:r>
              <a:rPr lang="en-US" dirty="0"/>
              <a:t>prescriptive methodologies all involve:</a:t>
            </a:r>
          </a:p>
          <a:p>
            <a:pPr marL="0" indent="0">
              <a:buNone/>
            </a:pPr>
            <a:endParaRPr lang="en-US" dirty="0"/>
          </a:p>
          <a:p>
            <a:pPr marL="822939"/>
            <a:r>
              <a:rPr lang="en-US" dirty="0"/>
              <a:t>extracting information from the social world, </a:t>
            </a:r>
          </a:p>
          <a:p>
            <a:pPr marL="822939"/>
            <a:r>
              <a:rPr lang="en-US" dirty="0"/>
              <a:t>analyzing the resulting data, and </a:t>
            </a:r>
          </a:p>
          <a:p>
            <a:pPr marL="822939"/>
            <a:r>
              <a:rPr lang="en-US" dirty="0"/>
              <a:t>c</a:t>
            </a:r>
            <a:r>
              <a:rPr lang="en-US" dirty="0" smtClean="0"/>
              <a:t>ombining evidence </a:t>
            </a:r>
            <a:r>
              <a:rPr lang="en-US" dirty="0"/>
              <a:t>and </a:t>
            </a:r>
            <a:r>
              <a:rPr lang="en-US" dirty="0" smtClean="0"/>
              <a:t>its analysis to reach a conclusion. </a:t>
            </a:r>
            <a:endParaRPr lang="en-US" dirty="0"/>
          </a:p>
          <a:p>
            <a:endParaRPr lang="en-US" dirty="0"/>
          </a:p>
          <a:p>
            <a:r>
              <a:rPr lang="en-US" dirty="0" smtClean="0"/>
              <a:t>Examples: ethnographic </a:t>
            </a:r>
            <a:r>
              <a:rPr lang="en-US" dirty="0"/>
              <a:t>field work, a laboratory experiment, </a:t>
            </a:r>
            <a:r>
              <a:rPr lang="en-US" dirty="0" smtClean="0"/>
              <a:t>archive-based case study, or </a:t>
            </a:r>
            <a:r>
              <a:rPr lang="en-US" dirty="0"/>
              <a:t>the statistical analysis of a large data </a:t>
            </a:r>
            <a:r>
              <a:rPr lang="en-US" dirty="0" smtClean="0"/>
              <a:t>set.</a:t>
            </a:r>
            <a:endParaRPr lang="en-US" dirty="0"/>
          </a:p>
          <a:p>
            <a:endParaRPr lang="en-US" dirty="0"/>
          </a:p>
        </p:txBody>
      </p:sp>
    </p:spTree>
    <p:extLst>
      <p:ext uri="{BB962C8B-B14F-4D97-AF65-F5344CB8AC3E}">
        <p14:creationId xmlns:p14="http://schemas.microsoft.com/office/powerpoint/2010/main" val="62320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9677439"/>
              </p:ext>
            </p:extLst>
          </p:nvPr>
        </p:nvGraphicFramePr>
        <p:xfrm>
          <a:off x="457200" y="160020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780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AEA815D3-FCB2-4E1E-9C59-B1FC86BE5D83}"/>
                                            </p:graphicEl>
                                          </p:spTgt>
                                        </p:tgtEl>
                                        <p:attrNameLst>
                                          <p:attrName>style.visibility</p:attrName>
                                        </p:attrNameLst>
                                      </p:cBhvr>
                                      <p:to>
                                        <p:strVal val="visible"/>
                                      </p:to>
                                    </p:set>
                                    <p:animEffect transition="in" filter="fade">
                                      <p:cBhvr>
                                        <p:cTn id="7" dur="500"/>
                                        <p:tgtEl>
                                          <p:spTgt spid="4">
                                            <p:graphicEl>
                                              <a:dgm id="{AEA815D3-FCB2-4E1E-9C59-B1FC86BE5D8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CF5B8E64-FE11-439E-BAEC-B401302484E7}"/>
                                            </p:graphicEl>
                                          </p:spTgt>
                                        </p:tgtEl>
                                        <p:attrNameLst>
                                          <p:attrName>style.visibility</p:attrName>
                                        </p:attrNameLst>
                                      </p:cBhvr>
                                      <p:to>
                                        <p:strVal val="visible"/>
                                      </p:to>
                                    </p:set>
                                    <p:animEffect transition="in" filter="fade">
                                      <p:cBhvr>
                                        <p:cTn id="12" dur="500"/>
                                        <p:tgtEl>
                                          <p:spTgt spid="4">
                                            <p:graphicEl>
                                              <a:dgm id="{CF5B8E64-FE11-439E-BAEC-B401302484E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graphicEl>
                                              <a:dgm id="{579206FE-3F9E-45FC-A487-02B72466C0A9}"/>
                                            </p:graphicEl>
                                          </p:spTgt>
                                        </p:tgtEl>
                                        <p:attrNameLst>
                                          <p:attrName>style.visibility</p:attrName>
                                        </p:attrNameLst>
                                      </p:cBhvr>
                                      <p:to>
                                        <p:strVal val="visible"/>
                                      </p:to>
                                    </p:set>
                                    <p:animEffect transition="in" filter="fade">
                                      <p:cBhvr>
                                        <p:cTn id="15" dur="500"/>
                                        <p:tgtEl>
                                          <p:spTgt spid="4">
                                            <p:graphicEl>
                                              <a:dgm id="{579206FE-3F9E-45FC-A487-02B72466C0A9}"/>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graphicEl>
                                              <a:dgm id="{E8ABB1F3-BA39-4286-805A-634A21439032}"/>
                                            </p:graphicEl>
                                          </p:spTgt>
                                        </p:tgtEl>
                                        <p:attrNameLst>
                                          <p:attrName>style.visibility</p:attrName>
                                        </p:attrNameLst>
                                      </p:cBhvr>
                                      <p:to>
                                        <p:strVal val="visible"/>
                                      </p:to>
                                    </p:set>
                                    <p:animEffect transition="in" filter="fade">
                                      <p:cBhvr>
                                        <p:cTn id="20" dur="500"/>
                                        <p:tgtEl>
                                          <p:spTgt spid="4">
                                            <p:graphicEl>
                                              <a:dgm id="{E8ABB1F3-BA39-4286-805A-634A21439032}"/>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graphicEl>
                                              <a:dgm id="{86B5683B-4310-4F54-8F3C-1A3C1CDBA27F}"/>
                                            </p:graphicEl>
                                          </p:spTgt>
                                        </p:tgtEl>
                                        <p:attrNameLst>
                                          <p:attrName>style.visibility</p:attrName>
                                        </p:attrNameLst>
                                      </p:cBhvr>
                                      <p:to>
                                        <p:strVal val="visible"/>
                                      </p:to>
                                    </p:set>
                                    <p:animEffect transition="in" filter="fade">
                                      <p:cBhvr>
                                        <p:cTn id="23" dur="500"/>
                                        <p:tgtEl>
                                          <p:spTgt spid="4">
                                            <p:graphicEl>
                                              <a:dgm id="{86B5683B-4310-4F54-8F3C-1A3C1CDBA27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Citation</a:t>
            </a:r>
            <a:endParaRPr lang="en-US" dirty="0"/>
          </a:p>
        </p:txBody>
      </p:sp>
      <p:sp>
        <p:nvSpPr>
          <p:cNvPr id="3" name="Content Placeholder 2"/>
          <p:cNvSpPr>
            <a:spLocks noGrp="1"/>
          </p:cNvSpPr>
          <p:nvPr>
            <p:ph idx="1"/>
          </p:nvPr>
        </p:nvSpPr>
        <p:spPr/>
        <p:txBody>
          <a:bodyPr/>
          <a:lstStyle/>
          <a:p>
            <a:r>
              <a:rPr lang="en-US" dirty="0" smtClean="0"/>
              <a:t>the </a:t>
            </a:r>
            <a:r>
              <a:rPr lang="en-US" dirty="0"/>
              <a:t>use of rigorous, annotated (presumptively) </a:t>
            </a:r>
            <a:r>
              <a:rPr lang="en-US" dirty="0" smtClean="0"/>
              <a:t>primary source citations </a:t>
            </a:r>
            <a:r>
              <a:rPr lang="en-US" dirty="0"/>
              <a:t>hyperlinked to the sources </a:t>
            </a:r>
            <a:r>
              <a:rPr lang="en-US" dirty="0" smtClean="0"/>
              <a:t>themselves (</a:t>
            </a:r>
            <a:r>
              <a:rPr lang="en-US" dirty="0" err="1" smtClean="0"/>
              <a:t>Moravcsik</a:t>
            </a:r>
            <a:r>
              <a:rPr lang="en-US" dirty="0" smtClean="0"/>
              <a:t> 2010).</a:t>
            </a:r>
          </a:p>
          <a:p>
            <a:r>
              <a:rPr lang="en-US" dirty="0"/>
              <a:t>a</a:t>
            </a:r>
            <a:r>
              <a:rPr lang="en-US" dirty="0" smtClean="0"/>
              <a:t> way to make singular source approach to social inquiry accessible.</a:t>
            </a:r>
            <a:endParaRPr lang="en-US" dirty="0"/>
          </a:p>
        </p:txBody>
      </p:sp>
    </p:spTree>
    <p:extLst>
      <p:ext uri="{BB962C8B-B14F-4D97-AF65-F5344CB8AC3E}">
        <p14:creationId xmlns:p14="http://schemas.microsoft.com/office/powerpoint/2010/main" val="4001718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Active Citation</a:t>
            </a:r>
            <a:endParaRPr lang="en-US" dirty="0"/>
          </a:p>
        </p:txBody>
      </p:sp>
      <p:sp>
        <p:nvSpPr>
          <p:cNvPr id="5" name="TextBox 4"/>
          <p:cNvSpPr txBox="1"/>
          <p:nvPr/>
        </p:nvSpPr>
        <p:spPr>
          <a:xfrm>
            <a:off x="457200" y="1636346"/>
            <a:ext cx="3352800" cy="553998"/>
          </a:xfrm>
          <a:prstGeom prst="rect">
            <a:avLst/>
          </a:prstGeom>
          <a:noFill/>
        </p:spPr>
        <p:txBody>
          <a:bodyPr wrap="square" rtlCol="0">
            <a:spAutoFit/>
          </a:bodyPr>
          <a:lstStyle/>
          <a:p>
            <a:r>
              <a:rPr lang="en-US" sz="3000" b="1" u="sng" dirty="0"/>
              <a:t>Traditional Format</a:t>
            </a:r>
          </a:p>
        </p:txBody>
      </p:sp>
      <p:sp>
        <p:nvSpPr>
          <p:cNvPr id="6" name="TextBox 5"/>
          <p:cNvSpPr txBox="1"/>
          <p:nvPr/>
        </p:nvSpPr>
        <p:spPr>
          <a:xfrm>
            <a:off x="457200" y="2590804"/>
            <a:ext cx="3200400" cy="1384995"/>
          </a:xfrm>
          <a:prstGeom prst="rect">
            <a:avLst/>
          </a:prstGeom>
          <a:noFill/>
          <a:ln>
            <a:solidFill>
              <a:schemeClr val="accent1"/>
            </a:solidFill>
          </a:ln>
        </p:spPr>
        <p:txBody>
          <a:bodyPr wrap="square" rtlCol="0">
            <a:spAutoFit/>
          </a:bodyPr>
          <a:lstStyle/>
          <a:p>
            <a:r>
              <a:rPr lang="en-US" sz="2800" dirty="0"/>
              <a:t>Contestable evidence-based claim in main text</a:t>
            </a:r>
          </a:p>
        </p:txBody>
      </p:sp>
      <p:sp>
        <p:nvSpPr>
          <p:cNvPr id="7" name="TextBox 6"/>
          <p:cNvSpPr txBox="1"/>
          <p:nvPr/>
        </p:nvSpPr>
        <p:spPr>
          <a:xfrm>
            <a:off x="488743" y="4837644"/>
            <a:ext cx="3137316" cy="1384995"/>
          </a:xfrm>
          <a:prstGeom prst="rect">
            <a:avLst/>
          </a:prstGeom>
          <a:noFill/>
          <a:ln>
            <a:solidFill>
              <a:schemeClr val="accent1"/>
            </a:solidFill>
          </a:ln>
        </p:spPr>
        <p:txBody>
          <a:bodyPr wrap="square" rtlCol="0">
            <a:spAutoFit/>
          </a:bodyPr>
          <a:lstStyle/>
          <a:p>
            <a:r>
              <a:rPr lang="en-US" sz="2800" dirty="0"/>
              <a:t>Note with citation and supplementary text</a:t>
            </a:r>
          </a:p>
        </p:txBody>
      </p:sp>
      <p:sp>
        <p:nvSpPr>
          <p:cNvPr id="8" name="TextBox 7"/>
          <p:cNvSpPr txBox="1"/>
          <p:nvPr/>
        </p:nvSpPr>
        <p:spPr>
          <a:xfrm>
            <a:off x="1600200" y="4090883"/>
            <a:ext cx="533400" cy="646331"/>
          </a:xfrm>
          <a:prstGeom prst="rect">
            <a:avLst/>
          </a:prstGeom>
          <a:noFill/>
        </p:spPr>
        <p:txBody>
          <a:bodyPr wrap="square" rtlCol="0">
            <a:spAutoFit/>
          </a:bodyPr>
          <a:lstStyle/>
          <a:p>
            <a:r>
              <a:rPr lang="en-US" sz="3600" dirty="0"/>
              <a:t>+</a:t>
            </a:r>
          </a:p>
        </p:txBody>
      </p:sp>
      <p:sp>
        <p:nvSpPr>
          <p:cNvPr id="9" name="TextBox 8"/>
          <p:cNvSpPr txBox="1"/>
          <p:nvPr/>
        </p:nvSpPr>
        <p:spPr>
          <a:xfrm>
            <a:off x="4876800" y="1636346"/>
            <a:ext cx="3962400" cy="553998"/>
          </a:xfrm>
          <a:prstGeom prst="rect">
            <a:avLst/>
          </a:prstGeom>
          <a:noFill/>
        </p:spPr>
        <p:txBody>
          <a:bodyPr wrap="square" rtlCol="0">
            <a:spAutoFit/>
          </a:bodyPr>
          <a:lstStyle/>
          <a:p>
            <a:r>
              <a:rPr lang="en-US" sz="3000" b="1" u="sng" dirty="0"/>
              <a:t>Transparency Appendix</a:t>
            </a:r>
          </a:p>
        </p:txBody>
      </p:sp>
      <p:sp>
        <p:nvSpPr>
          <p:cNvPr id="10" name="TextBox 9"/>
          <p:cNvSpPr txBox="1"/>
          <p:nvPr/>
        </p:nvSpPr>
        <p:spPr>
          <a:xfrm>
            <a:off x="4800600" y="2505832"/>
            <a:ext cx="3962400" cy="2769989"/>
          </a:xfrm>
          <a:prstGeom prst="rect">
            <a:avLst/>
          </a:prstGeom>
          <a:noFill/>
          <a:ln>
            <a:solidFill>
              <a:schemeClr val="accent1"/>
            </a:solidFill>
          </a:ln>
        </p:spPr>
        <p:txBody>
          <a:bodyPr wrap="square" rtlCol="0">
            <a:spAutoFit/>
          </a:bodyPr>
          <a:lstStyle/>
          <a:p>
            <a:r>
              <a:rPr lang="en-US" sz="2600" dirty="0"/>
              <a:t>Each entry has:</a:t>
            </a:r>
          </a:p>
          <a:p>
            <a:r>
              <a:rPr lang="en-US" sz="2600" dirty="0"/>
              <a:t>1. Full citation to source </a:t>
            </a:r>
          </a:p>
          <a:p>
            <a:r>
              <a:rPr lang="en-US" sz="2600" dirty="0"/>
              <a:t>2. Source excerpt</a:t>
            </a:r>
          </a:p>
          <a:p>
            <a:r>
              <a:rPr lang="en-US" sz="2600" dirty="0"/>
              <a:t>3. Annotation</a:t>
            </a:r>
          </a:p>
          <a:p>
            <a:r>
              <a:rPr lang="en-US" sz="2600" dirty="0"/>
              <a:t>4. Link to the original source (if available)</a:t>
            </a:r>
          </a:p>
          <a:p>
            <a:endParaRPr lang="en-US" dirty="0"/>
          </a:p>
        </p:txBody>
      </p:sp>
      <p:cxnSp>
        <p:nvCxnSpPr>
          <p:cNvPr id="12" name="Straight Connector 11"/>
          <p:cNvCxnSpPr>
            <a:stCxn id="7" idx="3"/>
          </p:cNvCxnSpPr>
          <p:nvPr/>
        </p:nvCxnSpPr>
        <p:spPr>
          <a:xfrm>
            <a:off x="3626060" y="5530141"/>
            <a:ext cx="564941"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4191000" y="4414043"/>
            <a:ext cx="0" cy="1116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191000" y="4414043"/>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897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p:bldP spid="9" grpId="0"/>
      <p:bldP spid="1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http://qdr.syr.edu</a:t>
            </a:r>
            <a:r>
              <a:rPr lang="en-US" dirty="0" smtClean="0"/>
              <a:t> </a:t>
            </a:r>
            <a:endParaRPr lang="en-US" dirty="0"/>
          </a:p>
        </p:txBody>
      </p:sp>
    </p:spTree>
    <p:extLst>
      <p:ext uri="{BB962C8B-B14F-4D97-AF65-F5344CB8AC3E}">
        <p14:creationId xmlns:p14="http://schemas.microsoft.com/office/powerpoint/2010/main" val="1065001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7788" y="1371601"/>
            <a:ext cx="7343775"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 y="3886200"/>
            <a:ext cx="8958783"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1"/>
          <p:cNvSpPr txBox="1">
            <a:spLocks/>
          </p:cNvSpPr>
          <p:nvPr/>
        </p:nvSpPr>
        <p:spPr>
          <a:xfrm>
            <a:off x="457200" y="274639"/>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DA-RT is part of a conversation about transparency occurring in all sciences</a:t>
            </a:r>
          </a:p>
        </p:txBody>
      </p:sp>
    </p:spTree>
    <p:extLst>
      <p:ext uri="{BB962C8B-B14F-4D97-AF65-F5344CB8AC3E}">
        <p14:creationId xmlns:p14="http://schemas.microsoft.com/office/powerpoint/2010/main" val="12333640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4070" y="937937"/>
            <a:ext cx="6776931" cy="1002717"/>
          </a:xfrm>
        </p:spPr>
        <p:txBody>
          <a:bodyPr>
            <a:normAutofit/>
          </a:bodyPr>
          <a:lstStyle/>
          <a:p>
            <a:r>
              <a:rPr lang="en-US" sz="3000" dirty="0"/>
              <a:t>Recent Developments in Data Sharing and Research Transparency</a:t>
            </a:r>
          </a:p>
        </p:txBody>
      </p:sp>
      <p:sp>
        <p:nvSpPr>
          <p:cNvPr id="3" name="Content Placeholder 2"/>
          <p:cNvSpPr>
            <a:spLocks noGrp="1"/>
          </p:cNvSpPr>
          <p:nvPr>
            <p:ph idx="1"/>
          </p:nvPr>
        </p:nvSpPr>
        <p:spPr>
          <a:xfrm>
            <a:off x="1554956" y="2320847"/>
            <a:ext cx="6134432" cy="3257551"/>
          </a:xfrm>
        </p:spPr>
        <p:txBody>
          <a:bodyPr>
            <a:normAutofit fontScale="92500" lnSpcReduction="20000"/>
          </a:bodyPr>
          <a:lstStyle/>
          <a:p>
            <a:r>
              <a:rPr lang="en-US" i="1" dirty="0" smtClean="0"/>
              <a:t>January 2011 </a:t>
            </a:r>
            <a:r>
              <a:rPr lang="en-US" dirty="0" smtClean="0"/>
              <a:t>– NSF requires data management plans for all proposals</a:t>
            </a:r>
          </a:p>
          <a:p>
            <a:pPr marL="0" indent="0">
              <a:buNone/>
            </a:pPr>
            <a:endParaRPr lang="en-US" dirty="0" smtClean="0"/>
          </a:p>
          <a:p>
            <a:r>
              <a:rPr lang="en-US" i="1" dirty="0"/>
              <a:t>February 2013 </a:t>
            </a:r>
            <a:r>
              <a:rPr lang="en-US" dirty="0" smtClean="0"/>
              <a:t>– Executive </a:t>
            </a:r>
            <a:r>
              <a:rPr lang="en-US" dirty="0"/>
              <a:t>Office of the </a:t>
            </a:r>
            <a:r>
              <a:rPr lang="en-US" dirty="0" smtClean="0"/>
              <a:t>President’s </a:t>
            </a:r>
            <a:r>
              <a:rPr lang="en-US" dirty="0"/>
              <a:t>Office of Science and Technology Policy </a:t>
            </a:r>
            <a:r>
              <a:rPr lang="en-US" dirty="0" smtClean="0"/>
              <a:t>memo </a:t>
            </a:r>
            <a:r>
              <a:rPr lang="en-US" dirty="0" smtClean="0">
                <a:hlinkClick r:id="rId2"/>
              </a:rPr>
              <a:t>“Increasing </a:t>
            </a:r>
            <a:r>
              <a:rPr lang="en-US" dirty="0">
                <a:hlinkClick r:id="rId2"/>
              </a:rPr>
              <a:t>Access to the Results of Federally Funded Scientific </a:t>
            </a:r>
            <a:r>
              <a:rPr lang="en-US" dirty="0" smtClean="0">
                <a:hlinkClick r:id="rId2"/>
              </a:rPr>
              <a:t>Research</a:t>
            </a:r>
            <a:r>
              <a:rPr lang="en-US" dirty="0" smtClean="0"/>
              <a:t>”:</a:t>
            </a:r>
          </a:p>
          <a:p>
            <a:pPr lvl="1"/>
            <a:r>
              <a:rPr lang="en-US" dirty="0"/>
              <a:t>F</a:t>
            </a:r>
            <a:r>
              <a:rPr lang="en-US" sz="1500" dirty="0"/>
              <a:t>unding agencies with an annual R&amp;D budget over $100m directed to develop a public access plan for disseminating the results of their research.</a:t>
            </a:r>
          </a:p>
        </p:txBody>
      </p:sp>
    </p:spTree>
    <p:extLst>
      <p:ext uri="{BB962C8B-B14F-4D97-AF65-F5344CB8AC3E}">
        <p14:creationId xmlns:p14="http://schemas.microsoft.com/office/powerpoint/2010/main" val="3740504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675" y="1029506"/>
            <a:ext cx="6779465" cy="657835"/>
          </a:xfrm>
        </p:spPr>
        <p:txBody>
          <a:bodyPr/>
          <a:lstStyle/>
          <a:p>
            <a:r>
              <a:rPr lang="en-US" sz="3000" dirty="0"/>
              <a:t>Recent Developments (cont’d)</a:t>
            </a:r>
          </a:p>
        </p:txBody>
      </p:sp>
      <p:sp>
        <p:nvSpPr>
          <p:cNvPr id="3" name="Content Placeholder 2"/>
          <p:cNvSpPr>
            <a:spLocks noGrp="1"/>
          </p:cNvSpPr>
          <p:nvPr>
            <p:ph idx="1"/>
          </p:nvPr>
        </p:nvSpPr>
        <p:spPr>
          <a:xfrm>
            <a:off x="1335548" y="2290450"/>
            <a:ext cx="6495719" cy="3369599"/>
          </a:xfrm>
        </p:spPr>
        <p:txBody>
          <a:bodyPr>
            <a:normAutofit fontScale="92500" lnSpcReduction="10000"/>
          </a:bodyPr>
          <a:lstStyle/>
          <a:p>
            <a:r>
              <a:rPr lang="en-US" i="1" dirty="0" smtClean="0"/>
              <a:t>June 2013 – </a:t>
            </a:r>
            <a:r>
              <a:rPr lang="en-US" dirty="0" smtClean="0"/>
              <a:t>ICPSR-Sloan multi-disciplinary meeting of journal editors, domain repository directors, and other stakeholders. Led to a published Call </a:t>
            </a:r>
            <a:r>
              <a:rPr lang="en-US" dirty="0"/>
              <a:t>to </a:t>
            </a:r>
            <a:r>
              <a:rPr lang="en-US" dirty="0" smtClean="0"/>
              <a:t>Action</a:t>
            </a:r>
          </a:p>
          <a:p>
            <a:pPr lvl="1"/>
            <a:r>
              <a:rPr lang="en-US" sz="1500" u="sng" dirty="0">
                <a:hlinkClick r:id="rId2"/>
              </a:rPr>
              <a:t>http://datacommunity.icpsr.umich.edu/research-transparency-data-access-and-data-citation-call-action-scholarly-publications</a:t>
            </a:r>
            <a:endParaRPr lang="en-US" sz="1500" u="sng" dirty="0"/>
          </a:p>
          <a:p>
            <a:pPr marL="261932" lvl="1" indent="0">
              <a:buNone/>
            </a:pPr>
            <a:endParaRPr lang="en-US" sz="1500" dirty="0"/>
          </a:p>
          <a:p>
            <a:r>
              <a:rPr lang="en-US" i="1" dirty="0" smtClean="0"/>
              <a:t>September 2014</a:t>
            </a:r>
            <a:r>
              <a:rPr lang="en-US" dirty="0"/>
              <a:t> </a:t>
            </a:r>
            <a:r>
              <a:rPr lang="en-US" dirty="0" smtClean="0"/>
              <a:t>– APSA-CQMI-CPS-ICPSR meeting, political science journal editors. Led to joint statement in support of DA-RT</a:t>
            </a:r>
            <a:endParaRPr lang="en-US" dirty="0"/>
          </a:p>
          <a:p>
            <a:pPr lvl="1"/>
            <a:r>
              <a:rPr lang="en-US" sz="1500" dirty="0">
                <a:hlinkClick r:id="rId3"/>
              </a:rPr>
              <a:t>http://datacommunity.icpsr.umich.edu/da-rt-workshop</a:t>
            </a:r>
            <a:r>
              <a:rPr lang="en-US" sz="1500" dirty="0"/>
              <a:t> </a:t>
            </a:r>
          </a:p>
          <a:p>
            <a:endParaRPr lang="en-US" dirty="0"/>
          </a:p>
        </p:txBody>
      </p:sp>
    </p:spTree>
    <p:extLst>
      <p:ext uri="{BB962C8B-B14F-4D97-AF65-F5344CB8AC3E}">
        <p14:creationId xmlns:p14="http://schemas.microsoft.com/office/powerpoint/2010/main" val="1040329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examples of organizations with interest in transparency</a:t>
            </a:r>
            <a:endParaRPr lang="en-US" dirty="0"/>
          </a:p>
        </p:txBody>
      </p:sp>
      <p:pic>
        <p:nvPicPr>
          <p:cNvPr id="6" name="Content Placeholder 5"/>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771651" y="3600451"/>
            <a:ext cx="2286000" cy="2286000"/>
          </a:xfrm>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2" y="2000250"/>
            <a:ext cx="2088356" cy="15430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9106" y="3886201"/>
            <a:ext cx="3624263" cy="125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09927" y="2276364"/>
            <a:ext cx="4068103" cy="990827"/>
          </a:xfrm>
          <a:prstGeom prst="rect">
            <a:avLst/>
          </a:prstGeom>
        </p:spPr>
      </p:pic>
    </p:spTree>
    <p:extLst>
      <p:ext uri="{BB962C8B-B14F-4D97-AF65-F5344CB8AC3E}">
        <p14:creationId xmlns:p14="http://schemas.microsoft.com/office/powerpoint/2010/main" val="1760879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354" y="365126"/>
            <a:ext cx="7763436" cy="1460500"/>
          </a:xfrm>
        </p:spPr>
        <p:txBody>
          <a:bodyPr>
            <a:normAutofit/>
          </a:bodyPr>
          <a:lstStyle/>
          <a:p>
            <a:r>
              <a:rPr lang="en-US" sz="4000" dirty="0"/>
              <a:t>Openness about evidence-based social inquiry </a:t>
            </a:r>
          </a:p>
        </p:txBody>
      </p:sp>
      <p:sp>
        <p:nvSpPr>
          <p:cNvPr id="3" name="Content Placeholder 2"/>
          <p:cNvSpPr>
            <a:spLocks noGrp="1"/>
          </p:cNvSpPr>
          <p:nvPr>
            <p:ph idx="1"/>
          </p:nvPr>
        </p:nvSpPr>
        <p:spPr>
          <a:xfrm>
            <a:off x="672354" y="2232215"/>
            <a:ext cx="7548283" cy="3944751"/>
          </a:xfrm>
        </p:spPr>
        <p:txBody>
          <a:bodyPr>
            <a:normAutofit/>
          </a:bodyPr>
          <a:lstStyle/>
          <a:p>
            <a:pPr marL="233357">
              <a:spcAft>
                <a:spcPts val="600"/>
              </a:spcAft>
            </a:pPr>
            <a:r>
              <a:rPr lang="en-US" sz="3200" dirty="0"/>
              <a:t>to achieve </a:t>
            </a:r>
            <a:r>
              <a:rPr lang="en-US" sz="3200" i="1" dirty="0"/>
              <a:t>research transparency</a:t>
            </a:r>
            <a:r>
              <a:rPr lang="en-US" sz="3200" dirty="0"/>
              <a:t> </a:t>
            </a:r>
          </a:p>
          <a:p>
            <a:pPr marL="233357">
              <a:spcAft>
                <a:spcPts val="600"/>
              </a:spcAft>
            </a:pPr>
            <a:endParaRPr lang="en-US" sz="3200" dirty="0"/>
          </a:p>
          <a:p>
            <a:pPr marL="233357">
              <a:spcAft>
                <a:spcPts val="600"/>
              </a:spcAft>
            </a:pPr>
            <a:r>
              <a:rPr lang="en-US" sz="3200" dirty="0">
                <a:solidFill>
                  <a:schemeClr val="bg2">
                    <a:lumMod val="75000"/>
                  </a:schemeClr>
                </a:solidFill>
              </a:rPr>
              <a:t>To enable </a:t>
            </a:r>
            <a:r>
              <a:rPr lang="en-US" sz="3200" i="1" dirty="0">
                <a:solidFill>
                  <a:schemeClr val="bg2">
                    <a:lumMod val="75000"/>
                  </a:schemeClr>
                </a:solidFill>
              </a:rPr>
              <a:t>secondary analysis</a:t>
            </a:r>
            <a:r>
              <a:rPr lang="en-US" sz="3200" dirty="0">
                <a:solidFill>
                  <a:schemeClr val="bg2">
                    <a:lumMod val="75000"/>
                  </a:schemeClr>
                </a:solidFill>
              </a:rPr>
              <a:t>, i.e. so another scholar can analyze the data </a:t>
            </a:r>
          </a:p>
          <a:p>
            <a:pPr marL="233357">
              <a:spcAft>
                <a:spcPts val="600"/>
              </a:spcAft>
            </a:pPr>
            <a:endParaRPr lang="en-US" sz="3200" dirty="0">
              <a:solidFill>
                <a:schemeClr val="bg2">
                  <a:lumMod val="75000"/>
                </a:schemeClr>
              </a:solidFill>
            </a:endParaRPr>
          </a:p>
          <a:p>
            <a:pPr marL="233357">
              <a:spcAft>
                <a:spcPts val="600"/>
              </a:spcAft>
            </a:pPr>
            <a:r>
              <a:rPr lang="en-US" sz="3200" dirty="0">
                <a:solidFill>
                  <a:schemeClr val="bg2">
                    <a:lumMod val="75000"/>
                  </a:schemeClr>
                </a:solidFill>
              </a:rPr>
              <a:t>for </a:t>
            </a:r>
            <a:r>
              <a:rPr lang="en-US" sz="3200" i="1" dirty="0">
                <a:solidFill>
                  <a:schemeClr val="bg2">
                    <a:lumMod val="75000"/>
                  </a:schemeClr>
                </a:solidFill>
              </a:rPr>
              <a:t>pedagogical purposes</a:t>
            </a:r>
            <a:r>
              <a:rPr lang="en-US" sz="3200" dirty="0">
                <a:solidFill>
                  <a:schemeClr val="bg2">
                    <a:lumMod val="75000"/>
                  </a:schemeClr>
                </a:solidFill>
              </a:rPr>
              <a:t>. </a:t>
            </a:r>
          </a:p>
          <a:p>
            <a:pPr marL="0" indent="0">
              <a:buNone/>
            </a:pPr>
            <a:endParaRPr lang="en-US" dirty="0"/>
          </a:p>
        </p:txBody>
      </p:sp>
    </p:spTree>
    <p:extLst>
      <p:ext uri="{BB962C8B-B14F-4D97-AF65-F5344CB8AC3E}">
        <p14:creationId xmlns:p14="http://schemas.microsoft.com/office/powerpoint/2010/main" val="3489894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a:t>
            </a:r>
            <a:r>
              <a:rPr lang="en-US" dirty="0"/>
              <a:t>s</a:t>
            </a:r>
            <a:r>
              <a:rPr lang="en-US" dirty="0" smtClean="0"/>
              <a:t>cience approach to openness is largely publication based</a:t>
            </a:r>
            <a:endParaRPr lang="en-US" dirty="0"/>
          </a:p>
        </p:txBody>
      </p:sp>
      <p:sp>
        <p:nvSpPr>
          <p:cNvPr id="3" name="Content Placeholder 2"/>
          <p:cNvSpPr>
            <a:spLocks noGrp="1"/>
          </p:cNvSpPr>
          <p:nvPr>
            <p:ph idx="1"/>
          </p:nvPr>
        </p:nvSpPr>
        <p:spPr>
          <a:xfrm>
            <a:off x="753035" y="2088778"/>
            <a:ext cx="7404848" cy="4088187"/>
          </a:xfrm>
        </p:spPr>
        <p:txBody>
          <a:bodyPr>
            <a:normAutofit lnSpcReduction="10000"/>
          </a:bodyPr>
          <a:lstStyle/>
          <a:p>
            <a:r>
              <a:rPr lang="en-US" dirty="0" smtClean="0"/>
              <a:t>Main focus of my remarks will be on research transparency</a:t>
            </a:r>
          </a:p>
          <a:p>
            <a:endParaRPr lang="en-US" dirty="0" smtClean="0"/>
          </a:p>
          <a:p>
            <a:r>
              <a:rPr lang="en-US" dirty="0" smtClean="0"/>
              <a:t>Data and analysis underpinning published evidence-based claims.</a:t>
            </a:r>
          </a:p>
          <a:p>
            <a:endParaRPr lang="en-US" dirty="0" smtClean="0"/>
          </a:p>
          <a:p>
            <a:r>
              <a:rPr lang="en-US" dirty="0" smtClean="0"/>
              <a:t>Focus is on evaluation, including replication. Less concerned with other two data-use scenarios: secondary analysis, and pedagogical use.</a:t>
            </a:r>
          </a:p>
          <a:p>
            <a:pPr marL="0" indent="0">
              <a:buNone/>
            </a:pPr>
            <a:endParaRPr lang="en-US" dirty="0" smtClean="0"/>
          </a:p>
        </p:txBody>
      </p:sp>
    </p:spTree>
    <p:extLst>
      <p:ext uri="{BB962C8B-B14F-4D97-AF65-F5344CB8AC3E}">
        <p14:creationId xmlns:p14="http://schemas.microsoft.com/office/powerpoint/2010/main" val="1732860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30"/>
            <a:ext cx="7886700" cy="1140945"/>
          </a:xfrm>
        </p:spPr>
        <p:txBody>
          <a:bodyPr>
            <a:normAutofit/>
          </a:bodyPr>
          <a:lstStyle/>
          <a:p>
            <a:r>
              <a:rPr lang="en-US" sz="4000" dirty="0"/>
              <a:t>Elements of research transparency</a:t>
            </a:r>
          </a:p>
        </p:txBody>
      </p:sp>
      <p:sp>
        <p:nvSpPr>
          <p:cNvPr id="3" name="Content Placeholder 2"/>
          <p:cNvSpPr>
            <a:spLocks noGrp="1"/>
          </p:cNvSpPr>
          <p:nvPr>
            <p:ph idx="1"/>
          </p:nvPr>
        </p:nvSpPr>
        <p:spPr>
          <a:xfrm>
            <a:off x="628651" y="1586754"/>
            <a:ext cx="7886700" cy="4590211"/>
          </a:xfrm>
        </p:spPr>
        <p:txBody>
          <a:bodyPr>
            <a:normAutofit fontScale="92500"/>
          </a:bodyPr>
          <a:lstStyle/>
          <a:p>
            <a:pPr marL="0" indent="0">
              <a:buNone/>
            </a:pPr>
            <a:r>
              <a:rPr lang="en-US" dirty="0" smtClean="0"/>
              <a:t>Requires providing four types of information needed to evaluate an evidence-based claim. </a:t>
            </a:r>
          </a:p>
          <a:p>
            <a:pPr marL="457189"/>
            <a:r>
              <a:rPr lang="en-US" i="1" dirty="0" smtClean="0"/>
              <a:t>Data citation </a:t>
            </a:r>
            <a:r>
              <a:rPr lang="en-US" dirty="0" smtClean="0"/>
              <a:t>– what data were used and where are they?</a:t>
            </a:r>
          </a:p>
          <a:p>
            <a:pPr marL="457189"/>
            <a:r>
              <a:rPr lang="en-US" i="1" dirty="0" smtClean="0"/>
              <a:t>Data access </a:t>
            </a:r>
            <a:r>
              <a:rPr lang="en-US" dirty="0" smtClean="0"/>
              <a:t>– are they available? </a:t>
            </a:r>
          </a:p>
          <a:p>
            <a:pPr marL="457189"/>
            <a:r>
              <a:rPr lang="en-US" i="1" dirty="0" smtClean="0"/>
              <a:t>Production transparency </a:t>
            </a:r>
            <a:r>
              <a:rPr lang="en-US" dirty="0" smtClean="0"/>
              <a:t>– if authors’ own data, how were they produced? The </a:t>
            </a:r>
            <a:r>
              <a:rPr lang="en-US" i="1" dirty="0"/>
              <a:t>documentation</a:t>
            </a:r>
            <a:r>
              <a:rPr lang="en-US" dirty="0"/>
              <a:t> describing how the data were </a:t>
            </a:r>
            <a:r>
              <a:rPr lang="en-US" dirty="0" smtClean="0"/>
              <a:t>generated/collected.</a:t>
            </a:r>
            <a:endParaRPr lang="en-US" dirty="0"/>
          </a:p>
          <a:p>
            <a:pPr marL="457189"/>
            <a:r>
              <a:rPr lang="en-US" i="1" dirty="0" smtClean="0"/>
              <a:t>Analytic transparency </a:t>
            </a:r>
            <a:r>
              <a:rPr lang="en-US" dirty="0" smtClean="0"/>
              <a:t>– what steps were conducted with the data to arrive at the conclusion? Explains how </a:t>
            </a:r>
            <a:r>
              <a:rPr lang="en-US" dirty="0"/>
              <a:t>the evidence and claims are connected.</a:t>
            </a:r>
          </a:p>
          <a:p>
            <a:pPr>
              <a:buFont typeface="Courier New" panose="02070309020205020404" pitchFamily="49" charset="0"/>
              <a:buChar char="o"/>
            </a:pPr>
            <a:endParaRPr lang="en-US" dirty="0"/>
          </a:p>
        </p:txBody>
      </p:sp>
    </p:spTree>
    <p:extLst>
      <p:ext uri="{BB962C8B-B14F-4D97-AF65-F5344CB8AC3E}">
        <p14:creationId xmlns:p14="http://schemas.microsoft.com/office/powerpoint/2010/main" val="4119343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3" y="107578"/>
            <a:ext cx="7962901" cy="1281953"/>
          </a:xfrm>
        </p:spPr>
        <p:txBody>
          <a:bodyPr>
            <a:normAutofit/>
          </a:bodyPr>
          <a:lstStyle/>
          <a:p>
            <a:r>
              <a:rPr lang="en-US" sz="4200" dirty="0"/>
              <a:t>What exceptions are allowed for data access?</a:t>
            </a:r>
          </a:p>
        </p:txBody>
      </p:sp>
      <p:sp>
        <p:nvSpPr>
          <p:cNvPr id="3" name="Content Placeholder 2"/>
          <p:cNvSpPr>
            <a:spLocks noGrp="1"/>
          </p:cNvSpPr>
          <p:nvPr>
            <p:ph idx="1"/>
          </p:nvPr>
        </p:nvSpPr>
        <p:spPr/>
        <p:txBody>
          <a:bodyPr>
            <a:normAutofit/>
          </a:bodyPr>
          <a:lstStyle/>
          <a:p>
            <a:r>
              <a:rPr lang="en-US" dirty="0" smtClean="0"/>
              <a:t>Commonly allowed for:</a:t>
            </a:r>
          </a:p>
          <a:p>
            <a:pPr marL="822939"/>
            <a:r>
              <a:rPr lang="en-US" dirty="0" smtClean="0"/>
              <a:t>Classified documents</a:t>
            </a:r>
          </a:p>
          <a:p>
            <a:pPr marL="822939"/>
            <a:r>
              <a:rPr lang="en-US" dirty="0" smtClean="0"/>
              <a:t>Proprietary constraints</a:t>
            </a:r>
          </a:p>
          <a:p>
            <a:pPr marL="822939"/>
            <a:r>
              <a:rPr lang="en-US" dirty="0" smtClean="0"/>
              <a:t>Documents obtained under non-disclosure agreement</a:t>
            </a:r>
          </a:p>
          <a:p>
            <a:pPr marL="822939"/>
            <a:r>
              <a:rPr lang="en-US" dirty="0" smtClean="0"/>
              <a:t>Human subjects </a:t>
            </a:r>
          </a:p>
          <a:p>
            <a:pPr marL="822939"/>
            <a:r>
              <a:rPr lang="en-US" dirty="0" smtClean="0"/>
              <a:t>Logistical and practical impediments</a:t>
            </a:r>
          </a:p>
          <a:p>
            <a:pPr marL="0" indent="0">
              <a:buNone/>
            </a:pPr>
            <a:endParaRPr lang="en-US" dirty="0"/>
          </a:p>
        </p:txBody>
      </p:sp>
    </p:spTree>
    <p:extLst>
      <p:ext uri="{BB962C8B-B14F-4D97-AF65-F5344CB8AC3E}">
        <p14:creationId xmlns:p14="http://schemas.microsoft.com/office/powerpoint/2010/main" val="145783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Where</a:t>
            </a:r>
            <a:r>
              <a:rPr lang="en-US" sz="4000" dirty="0"/>
              <a:t> must authors deposit data and other materials? </a:t>
            </a:r>
          </a:p>
        </p:txBody>
      </p:sp>
      <p:sp>
        <p:nvSpPr>
          <p:cNvPr id="3" name="Content Placeholder 2"/>
          <p:cNvSpPr>
            <a:spLocks noGrp="1"/>
          </p:cNvSpPr>
          <p:nvPr>
            <p:ph idx="1"/>
          </p:nvPr>
        </p:nvSpPr>
        <p:spPr/>
        <p:txBody>
          <a:bodyPr>
            <a:normAutofit fontScale="92500"/>
          </a:bodyPr>
          <a:lstStyle/>
          <a:p>
            <a:r>
              <a:rPr lang="en-US" dirty="0" smtClean="0"/>
              <a:t>Different possibilities, varying along two </a:t>
            </a:r>
            <a:r>
              <a:rPr lang="en-US" dirty="0"/>
              <a:t>main </a:t>
            </a:r>
            <a:r>
              <a:rPr lang="en-US" dirty="0" smtClean="0"/>
              <a:t>dimensions: </a:t>
            </a:r>
            <a:r>
              <a:rPr lang="en-US" dirty="0"/>
              <a:t>degree of institutionalization, and amount of </a:t>
            </a:r>
            <a:r>
              <a:rPr lang="en-US" dirty="0" smtClean="0"/>
              <a:t>curation</a:t>
            </a:r>
          </a:p>
          <a:p>
            <a:r>
              <a:rPr lang="en-US" dirty="0" smtClean="0"/>
              <a:t>Institutional venues provide expertise and resources. </a:t>
            </a:r>
          </a:p>
          <a:p>
            <a:pPr marL="822939"/>
            <a:r>
              <a:rPr lang="en-US" dirty="0" smtClean="0"/>
              <a:t>Trusted digital repositories</a:t>
            </a:r>
          </a:p>
          <a:p>
            <a:pPr marL="822939"/>
            <a:r>
              <a:rPr lang="en-US" dirty="0" smtClean="0"/>
              <a:t>Data-PASS</a:t>
            </a:r>
          </a:p>
          <a:p>
            <a:pPr marL="822939"/>
            <a:r>
              <a:rPr lang="en-US" dirty="0" err="1" smtClean="0"/>
              <a:t>Dataverse</a:t>
            </a:r>
            <a:endParaRPr lang="en-US" dirty="0" smtClean="0"/>
          </a:p>
          <a:p>
            <a:r>
              <a:rPr lang="en-US" dirty="0"/>
              <a:t>Curation: </a:t>
            </a:r>
            <a:r>
              <a:rPr lang="en-US" dirty="0" smtClean="0"/>
              <a:t>activities </a:t>
            </a:r>
            <a:r>
              <a:rPr lang="en-US" dirty="0"/>
              <a:t>to manage, maintain, validate, and add value to research </a:t>
            </a:r>
            <a:r>
              <a:rPr lang="en-US" dirty="0" smtClean="0"/>
              <a:t>data, so </a:t>
            </a:r>
            <a:r>
              <a:rPr lang="en-US" dirty="0"/>
              <a:t>they are available for reuse and preservation </a:t>
            </a:r>
            <a:endParaRPr lang="en-US" dirty="0" smtClean="0"/>
          </a:p>
          <a:p>
            <a:endParaRPr lang="en-US" dirty="0"/>
          </a:p>
          <a:p>
            <a:endParaRPr lang="en-US" dirty="0"/>
          </a:p>
        </p:txBody>
      </p:sp>
    </p:spTree>
    <p:extLst>
      <p:ext uri="{BB962C8B-B14F-4D97-AF65-F5344CB8AC3E}">
        <p14:creationId xmlns:p14="http://schemas.microsoft.com/office/powerpoint/2010/main" val="2025515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06824"/>
          </a:xfrm>
        </p:spPr>
        <p:txBody>
          <a:bodyPr>
            <a:normAutofit/>
          </a:bodyPr>
          <a:lstStyle/>
          <a:p>
            <a:r>
              <a:rPr lang="en-US" sz="3900" dirty="0"/>
              <a:t>Criteria for data (and their venue)</a:t>
            </a:r>
          </a:p>
        </p:txBody>
      </p:sp>
      <p:sp>
        <p:nvSpPr>
          <p:cNvPr id="3" name="Content Placeholder 2"/>
          <p:cNvSpPr>
            <a:spLocks noGrp="1"/>
          </p:cNvSpPr>
          <p:nvPr>
            <p:ph idx="1"/>
          </p:nvPr>
        </p:nvSpPr>
        <p:spPr>
          <a:xfrm>
            <a:off x="549275" y="1143006"/>
            <a:ext cx="8042276" cy="4800601"/>
          </a:xfrm>
        </p:spPr>
        <p:txBody>
          <a:bodyPr>
            <a:normAutofit fontScale="85000" lnSpcReduction="20000"/>
          </a:bodyPr>
          <a:lstStyle/>
          <a:p>
            <a:pPr lvl="0"/>
            <a:r>
              <a:rPr lang="en-US" b="1" i="1" dirty="0" smtClean="0"/>
              <a:t>Usable</a:t>
            </a:r>
            <a:r>
              <a:rPr lang="en-US" dirty="0"/>
              <a:t>: Include content that is in well-established machine-actionable digital formats.</a:t>
            </a:r>
          </a:p>
          <a:p>
            <a:pPr lvl="0"/>
            <a:r>
              <a:rPr lang="en-US" b="1" i="1" dirty="0"/>
              <a:t>Discoverable</a:t>
            </a:r>
            <a:r>
              <a:rPr lang="en-US" dirty="0"/>
              <a:t>: </a:t>
            </a:r>
            <a:r>
              <a:rPr lang="en-US" dirty="0" smtClean="0"/>
              <a:t>In a place that provides </a:t>
            </a:r>
            <a:r>
              <a:rPr lang="en-US" dirty="0"/>
              <a:t>a publicly available and freely searchable catalog.</a:t>
            </a:r>
          </a:p>
          <a:p>
            <a:pPr lvl="0"/>
            <a:r>
              <a:rPr lang="en-US" b="1" i="1" dirty="0"/>
              <a:t>Meaningful</a:t>
            </a:r>
            <a:r>
              <a:rPr lang="en-US" dirty="0"/>
              <a:t>: Offer metadata, documentation and other materials needed to facilitate data re-use.</a:t>
            </a:r>
          </a:p>
          <a:p>
            <a:pPr lvl="0"/>
            <a:r>
              <a:rPr lang="en-US" b="1" i="1" dirty="0"/>
              <a:t>Citable</a:t>
            </a:r>
            <a:r>
              <a:rPr lang="en-US" dirty="0"/>
              <a:t>: Facilitate formal data citation by assigning persistent, globally resolvable, machine- actionable identifiers that verifiably link to specific versions of data. </a:t>
            </a:r>
          </a:p>
          <a:p>
            <a:pPr lvl="0"/>
            <a:r>
              <a:rPr lang="en-US" b="1" i="1" dirty="0"/>
              <a:t>Secure</a:t>
            </a:r>
            <a:r>
              <a:rPr lang="en-US" dirty="0"/>
              <a:t>: Maintain policies and procedural controls to protect confidentiality and personal privacy as required by law and the ethical standards of the research community.</a:t>
            </a:r>
          </a:p>
          <a:p>
            <a:pPr lvl="0"/>
            <a:r>
              <a:rPr lang="en-US" b="1" i="1" dirty="0" smtClean="0"/>
              <a:t>Durable</a:t>
            </a:r>
            <a:r>
              <a:rPr lang="en-US" dirty="0"/>
              <a:t>: Ensure long-term preservation of and access to their digital </a:t>
            </a:r>
            <a:r>
              <a:rPr lang="en-US" dirty="0" smtClean="0"/>
              <a:t>assets.</a:t>
            </a:r>
            <a:endParaRPr lang="en-US" dirty="0"/>
          </a:p>
          <a:p>
            <a:pPr marL="0" indent="0">
              <a:buNone/>
            </a:pPr>
            <a:endParaRPr lang="en-US" sz="2000" dirty="0"/>
          </a:p>
          <a:p>
            <a:pPr marL="0" indent="0">
              <a:buNone/>
            </a:pPr>
            <a:endParaRPr lang="en-US" sz="2000" dirty="0"/>
          </a:p>
          <a:p>
            <a:endParaRPr lang="en-US" dirty="0"/>
          </a:p>
        </p:txBody>
      </p:sp>
    </p:spTree>
    <p:extLst>
      <p:ext uri="{BB962C8B-B14F-4D97-AF65-F5344CB8AC3E}">
        <p14:creationId xmlns:p14="http://schemas.microsoft.com/office/powerpoint/2010/main" val="4097108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TotalTime>
  <Words>1762</Words>
  <Application>Microsoft Office PowerPoint</Application>
  <PresentationFormat>On-screen Show (4:3)</PresentationFormat>
  <Paragraphs>211</Paragraphs>
  <Slides>37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Calibri</vt:lpstr>
      <vt:lpstr>Calibri Light</vt:lpstr>
      <vt:lpstr>Courier New</vt:lpstr>
      <vt:lpstr>ＭＳ Ｐゴシック</vt:lpstr>
      <vt:lpstr>Wingdings 2</vt:lpstr>
      <vt:lpstr>Office Theme</vt:lpstr>
      <vt:lpstr>Data Sharing and Research Transparency in the Social Sciences: the Role of Academic and Scholarly Associations</vt:lpstr>
      <vt:lpstr>Finding Common Ground</vt:lpstr>
      <vt:lpstr>Evidence-based social Inquiry</vt:lpstr>
      <vt:lpstr>Openness about evidence-based social inquiry </vt:lpstr>
      <vt:lpstr>Social science approach to openness is largely publication based</vt:lpstr>
      <vt:lpstr>Elements of research transparency</vt:lpstr>
      <vt:lpstr>What exceptions are allowed for data access?</vt:lpstr>
      <vt:lpstr>Where must authors deposit data and other materials? </vt:lpstr>
      <vt:lpstr>Criteria for data (and their venue)</vt:lpstr>
      <vt:lpstr>Different Data Venues</vt:lpstr>
      <vt:lpstr>When must grantees deposit data and other materials? </vt:lpstr>
      <vt:lpstr>How much do researchers have to show?</vt:lpstr>
      <vt:lpstr>Heuristic principle: data that were used to make the published claim</vt:lpstr>
      <vt:lpstr>Justification for research transparency</vt:lpstr>
      <vt:lpstr>Social science produces privileged knowledge</vt:lpstr>
      <vt:lpstr>Not true for all intersubjective knowledge. Example of a process-dependent outcome which remains wonderful even without knowing the process</vt:lpstr>
      <vt:lpstr>PowerPoint Presentation</vt:lpstr>
      <vt:lpstr>Benefits of Research Transparency</vt:lpstr>
      <vt:lpstr>Benefits for the individual scholar</vt:lpstr>
      <vt:lpstr>Sharing Data</vt:lpstr>
      <vt:lpstr>Benefits of Sharing the “Study Dataset” </vt:lpstr>
      <vt:lpstr>Pedagogical Benefits of Data Sharing</vt:lpstr>
      <vt:lpstr>Political Science recently adopted data access and research transparency</vt:lpstr>
      <vt:lpstr>Social Inquiry</vt:lpstr>
      <vt:lpstr>Transparency as a universal obligation</vt:lpstr>
      <vt:lpstr>Universal but not homogenous</vt:lpstr>
      <vt:lpstr>Contrasting traditions</vt:lpstr>
      <vt:lpstr>Research traditions see the world on their own terms</vt:lpstr>
      <vt:lpstr>PowerPoint Presentation</vt:lpstr>
      <vt:lpstr>PowerPoint Presentation</vt:lpstr>
      <vt:lpstr>Active Citation</vt:lpstr>
      <vt:lpstr>Active Citation</vt:lpstr>
      <vt:lpstr>http://qdr.syr.edu </vt:lpstr>
      <vt:lpstr>PowerPoint Presentation</vt:lpstr>
      <vt:lpstr>Recent Developments in Data Sharing and Research Transparency</vt:lpstr>
      <vt:lpstr>Recent Developments (cont’d)</vt:lpstr>
      <vt:lpstr>Some examples of organizations with interest in transparency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Colin</dc:creator>
  <cp:lastModifiedBy>Colin Elman</cp:lastModifiedBy>
  <cp:revision>39</cp:revision>
  <dcterms:created xsi:type="dcterms:W3CDTF">2015-03-24T15:03:53Z</dcterms:created>
  <dcterms:modified xsi:type="dcterms:W3CDTF">2015-11-03T18:12:53Z</dcterms:modified>
</cp:coreProperties>
</file>