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83" r:id="rId2"/>
    <p:sldId id="512" r:id="rId3"/>
    <p:sldId id="430" r:id="rId4"/>
    <p:sldId id="431" r:id="rId5"/>
    <p:sldId id="432" r:id="rId6"/>
    <p:sldId id="433" r:id="rId7"/>
    <p:sldId id="434" r:id="rId8"/>
    <p:sldId id="508" r:id="rId9"/>
    <p:sldId id="509" r:id="rId10"/>
    <p:sldId id="463" r:id="rId11"/>
    <p:sldId id="465" r:id="rId12"/>
    <p:sldId id="507" r:id="rId13"/>
    <p:sldId id="435" r:id="rId14"/>
    <p:sldId id="436" r:id="rId15"/>
    <p:sldId id="437" r:id="rId16"/>
    <p:sldId id="438" r:id="rId17"/>
    <p:sldId id="439" r:id="rId18"/>
    <p:sldId id="441" r:id="rId19"/>
    <p:sldId id="442" r:id="rId20"/>
    <p:sldId id="467" r:id="rId21"/>
    <p:sldId id="482" r:id="rId22"/>
    <p:sldId id="513" r:id="rId23"/>
    <p:sldId id="510" r:id="rId24"/>
    <p:sldId id="487" r:id="rId25"/>
    <p:sldId id="488" r:id="rId26"/>
    <p:sldId id="489" r:id="rId27"/>
    <p:sldId id="490" r:id="rId28"/>
    <p:sldId id="491" r:id="rId29"/>
    <p:sldId id="514" r:id="rId30"/>
    <p:sldId id="495" r:id="rId31"/>
    <p:sldId id="504" r:id="rId32"/>
    <p:sldId id="511" r:id="rId33"/>
    <p:sldId id="502" r:id="rId34"/>
    <p:sldId id="515" r:id="rId35"/>
    <p:sldId id="505" r:id="rId36"/>
    <p:sldId id="506" r:id="rId3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213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872"/>
    </p:cViewPr>
  </p:sorterViewPr>
  <p:notesViewPr>
    <p:cSldViewPr showGuides="1">
      <p:cViewPr varScale="1">
        <p:scale>
          <a:sx n="57" d="100"/>
          <a:sy n="57" d="100"/>
        </p:scale>
        <p:origin x="-2706" y="-90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BC06E7E-835B-4512-B518-A82E45365F59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273851A-126D-4E21-A9EB-97F638082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4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BDDEEEF-E478-455D-9EE2-98B4FC4FCDA0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52EB619-099C-4AE7-AA36-860834FC7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3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Replication.</a:t>
            </a:r>
          </a:p>
          <a:p>
            <a:r>
              <a:rPr lang="en-US" smtClean="0"/>
              <a:t>Meaning.</a:t>
            </a:r>
          </a:p>
          <a:p>
            <a:r>
              <a:rPr lang="en-US" smtClean="0"/>
              <a:t>Cumulation of knowledge.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51122" indent="-288893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55573" indent="-231115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17802" indent="-231115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80031" indent="-231115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98A3B3B4-117E-4012-B6F7-C87BB27ED542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8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51122" indent="-288893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55573" indent="-231115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17802" indent="-231115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80031" indent="-231115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AAE94EAB-F728-4842-96A2-4BF6B75F1262}" type="slidenum">
              <a:rPr lang="en-US" altLang="en-US" smtClean="0">
                <a:latin typeface="Times New Roman" charset="0"/>
              </a:rPr>
              <a:pPr/>
              <a:t>20</a:t>
            </a:fld>
            <a:endParaRPr lang="en-US" altLang="en-US" smtClean="0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626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09B8-2A32-45BA-B1EE-B88DA4E7A79A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2826-03F9-4F3B-8347-F442DD46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6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09B8-2A32-45BA-B1EE-B88DA4E7A79A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2826-03F9-4F3B-8347-F442DD46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8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09B8-2A32-45BA-B1EE-B88DA4E7A79A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2826-03F9-4F3B-8347-F442DD46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0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09B8-2A32-45BA-B1EE-B88DA4E7A79A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2826-03F9-4F3B-8347-F442DD46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5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09B8-2A32-45BA-B1EE-B88DA4E7A79A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2826-03F9-4F3B-8347-F442DD46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0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09B8-2A32-45BA-B1EE-B88DA4E7A79A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2826-03F9-4F3B-8347-F442DD46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0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09B8-2A32-45BA-B1EE-B88DA4E7A79A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2826-03F9-4F3B-8347-F442DD46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7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09B8-2A32-45BA-B1EE-B88DA4E7A79A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2826-03F9-4F3B-8347-F442DD46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7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09B8-2A32-45BA-B1EE-B88DA4E7A79A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2826-03F9-4F3B-8347-F442DD46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5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09B8-2A32-45BA-B1EE-B88DA4E7A79A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2826-03F9-4F3B-8347-F442DD46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7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09B8-2A32-45BA-B1EE-B88DA4E7A79A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2826-03F9-4F3B-8347-F442DD461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1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609B8-2A32-45BA-B1EE-B88DA4E7A79A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2826-03F9-4F3B-8347-F442DD4617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3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cos.io/top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" TargetMode="External"/><Relationship Id="rId4" Type="http://schemas.openxmlformats.org/officeDocument/2006/relationships/hyperlink" Target="http://www.ArthurLupia.com" TargetMode="External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dartstatement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Data Access, Research Transparency, and the Public Value of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819400"/>
          </a:xfrm>
        </p:spPr>
        <p:txBody>
          <a:bodyPr>
            <a:normAutofit/>
          </a:bodyPr>
          <a:lstStyle/>
          <a:p>
            <a:endParaRPr lang="en-US" altLang="en-US" dirty="0" smtClean="0"/>
          </a:p>
          <a:p>
            <a:r>
              <a:rPr lang="en-US" altLang="en-US" sz="2800" b="1" dirty="0" smtClean="0"/>
              <a:t>Colin Elman, Syracuse University</a:t>
            </a:r>
          </a:p>
          <a:p>
            <a:r>
              <a:rPr lang="en-US" sz="2800" b="1" dirty="0" smtClean="0"/>
              <a:t>@</a:t>
            </a:r>
            <a:r>
              <a:rPr lang="en-US" sz="2800" b="1" dirty="0" err="1" smtClean="0"/>
              <a:t>ArthurLupia</a:t>
            </a:r>
            <a:r>
              <a:rPr lang="en-US" sz="2800" b="1" dirty="0" smtClean="0"/>
              <a:t>, University of Michigan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48600" y="6324600"/>
            <a:ext cx="1066800" cy="40011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venir Black"/>
                <a:cs typeface="Avenir Black"/>
              </a:rPr>
              <a:t>DA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venir Black"/>
                <a:cs typeface="Avenir Black"/>
              </a:rPr>
              <a:t>RT</a:t>
            </a:r>
            <a:endParaRPr lang="en-US" sz="2000" dirty="0">
              <a:solidFill>
                <a:schemeClr val="tx2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9688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communicative space is increasingly competitive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756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re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8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655"/>
            <a:ext cx="9144000" cy="608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0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Which evaluations </a:t>
            </a:r>
            <a:br>
              <a:rPr lang="en-US" dirty="0" smtClean="0"/>
            </a:br>
            <a:r>
              <a:rPr lang="en-US" dirty="0" smtClean="0"/>
              <a:t>should they believe?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Criteria</a:t>
            </a:r>
          </a:p>
        </p:txBody>
      </p:sp>
      <p:sp>
        <p:nvSpPr>
          <p:cNvPr id="20486" name="Content Placeholder 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CREDIBLE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the quality of being believable or trustworthy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LEGITIMATE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 accordance with recognized or accepted standards or principles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203873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</a:t>
            </a:r>
            <a:br>
              <a:rPr lang="en-US" dirty="0" smtClean="0"/>
            </a:br>
            <a:r>
              <a:rPr lang="en-US" dirty="0" smtClean="0"/>
              <a:t>the public</a:t>
            </a:r>
            <a:r>
              <a:rPr lang="en-US" dirty="0" smtClean="0">
                <a:solidFill>
                  <a:srgbClr val="FF0000"/>
                </a:solidFill>
              </a:rPr>
              <a:t> value </a:t>
            </a:r>
            <a:r>
              <a:rPr lang="en-US" dirty="0" smtClean="0"/>
              <a:t>of science?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 is a source for </a:t>
            </a:r>
            <a:r>
              <a:rPr lang="en-US" dirty="0" smtClean="0">
                <a:solidFill>
                  <a:srgbClr val="FF0000"/>
                </a:solidFill>
              </a:rPr>
              <a:t>credible and legitimate evaluations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2189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endParaRPr lang="en-US" sz="19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Richard Feynman (1974 – Caltech Commencement Address)</a:t>
            </a:r>
          </a:p>
          <a:p>
            <a:pPr eaLnBrk="1" hangingPunct="1">
              <a:lnSpc>
                <a:spcPct val="90000"/>
              </a:lnSpc>
            </a:pPr>
            <a:endParaRPr lang="en-US" sz="19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651750"/>
            <a:ext cx="3008313" cy="54744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“[Scientific integrity] corresponds to a kind of </a:t>
            </a:r>
            <a:r>
              <a:rPr lang="en-US" sz="2400" dirty="0" smtClean="0">
                <a:solidFill>
                  <a:srgbClr val="FF0000"/>
                </a:solidFill>
              </a:rPr>
              <a:t>utter honesty</a:t>
            </a:r>
            <a:r>
              <a:rPr lang="en-US" sz="2400" dirty="0" smtClean="0"/>
              <a:t>—a kind of leaning over backwards….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19460" name="Content Placeholder 4" descr="richardfeynman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5050" y="2302477"/>
            <a:ext cx="5269004" cy="382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73689"/>
      </p:ext>
    </p:extLst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endParaRPr lang="en-US" sz="19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Richard Feynman (1974 – Caltech Commencement Address)</a:t>
            </a:r>
          </a:p>
          <a:p>
            <a:pPr eaLnBrk="1" hangingPunct="1">
              <a:lnSpc>
                <a:spcPct val="90000"/>
              </a:lnSpc>
            </a:pPr>
            <a:endParaRPr lang="en-US" sz="19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651750"/>
            <a:ext cx="3008313" cy="54744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“…the idea is </a:t>
            </a:r>
            <a:r>
              <a:rPr lang="en-US" sz="2400" dirty="0" smtClean="0">
                <a:solidFill>
                  <a:srgbClr val="FF0000"/>
                </a:solidFill>
              </a:rPr>
              <a:t>to give all of the information </a:t>
            </a:r>
            <a:r>
              <a:rPr lang="en-US" sz="2400" dirty="0" smtClean="0"/>
              <a:t>to help others judge the value of your contribution; </a:t>
            </a:r>
            <a:r>
              <a:rPr lang="en-US" sz="2400" dirty="0" smtClean="0">
                <a:solidFill>
                  <a:srgbClr val="FF0000"/>
                </a:solidFill>
              </a:rPr>
              <a:t>not just the information that leads to judgment in one particular direction.</a:t>
            </a:r>
            <a:r>
              <a:rPr lang="en-US" sz="2400" dirty="0" smtClean="0"/>
              <a:t>..”</a:t>
            </a:r>
          </a:p>
          <a:p>
            <a:endParaRPr lang="en-US" dirty="0"/>
          </a:p>
        </p:txBody>
      </p:sp>
      <p:pic>
        <p:nvPicPr>
          <p:cNvPr id="19460" name="Content Placeholder 4" descr="richardfeynman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5050" y="2302477"/>
            <a:ext cx="5269004" cy="382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8292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</a:t>
            </a:r>
            <a:br>
              <a:rPr lang="en-US" dirty="0" smtClean="0"/>
            </a:br>
            <a:r>
              <a:rPr lang="en-US" dirty="0" smtClean="0"/>
              <a:t>the public </a:t>
            </a:r>
            <a:r>
              <a:rPr lang="en-US" dirty="0" smtClean="0">
                <a:solidFill>
                  <a:srgbClr val="FF0000"/>
                </a:solidFill>
              </a:rPr>
              <a:t>value</a:t>
            </a:r>
            <a:r>
              <a:rPr lang="en-US" dirty="0" smtClean="0"/>
              <a:t> of science?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 is a source for </a:t>
            </a:r>
            <a:r>
              <a:rPr lang="en-US" dirty="0" smtClean="0">
                <a:solidFill>
                  <a:srgbClr val="FF0000"/>
                </a:solidFill>
              </a:rPr>
              <a:t>credible and legitimate evaluations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6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</a:t>
            </a:r>
            <a:br>
              <a:rPr lang="en-US" dirty="0" smtClean="0"/>
            </a:br>
            <a:r>
              <a:rPr lang="en-US" dirty="0" smtClean="0"/>
              <a:t>the public </a:t>
            </a:r>
            <a:r>
              <a:rPr lang="en-US" dirty="0" smtClean="0">
                <a:solidFill>
                  <a:srgbClr val="FF0000"/>
                </a:solidFill>
              </a:rPr>
              <a:t>value</a:t>
            </a:r>
            <a:r>
              <a:rPr lang="en-US" dirty="0" smtClean="0"/>
              <a:t> of science?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Science allows a greater degree of </a:t>
            </a:r>
            <a:r>
              <a:rPr lang="en-US" dirty="0" smtClean="0">
                <a:solidFill>
                  <a:srgbClr val="FF0000"/>
                </a:solidFill>
              </a:rPr>
              <a:t>honesty</a:t>
            </a:r>
            <a:r>
              <a:rPr lang="en-US" dirty="0" smtClean="0"/>
              <a:t> in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7142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Our challenge:</a:t>
            </a:r>
          </a:p>
          <a:p>
            <a:pPr lvl="1"/>
            <a:r>
              <a:rPr lang="en-US" dirty="0" smtClean="0"/>
              <a:t>If science does not make an increased commitment to transparency, </a:t>
            </a:r>
            <a:r>
              <a:rPr lang="en-US" dirty="0" smtClean="0">
                <a:solidFill>
                  <a:srgbClr val="FF0000"/>
                </a:solidFill>
              </a:rPr>
              <a:t>what is its social value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r>
              <a:rPr lang="en-US" dirty="0" smtClean="0"/>
              <a:t>Our opportunity</a:t>
            </a:r>
          </a:p>
          <a:p>
            <a:pPr lvl="1"/>
            <a:r>
              <a:rPr lang="en-US" dirty="0" smtClean="0"/>
              <a:t>Build needed </a:t>
            </a:r>
            <a:r>
              <a:rPr lang="en-US" dirty="0" smtClean="0">
                <a:solidFill>
                  <a:srgbClr val="FF0000"/>
                </a:solidFill>
              </a:rPr>
              <a:t>incentives and infrastructure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9954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But…</a:t>
            </a:r>
          </a:p>
        </p:txBody>
      </p:sp>
      <p:sp>
        <p:nvSpPr>
          <p:cNvPr id="58368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Limited </a:t>
            </a:r>
            <a:r>
              <a:rPr lang="en-US" altLang="en-US" dirty="0" smtClean="0">
                <a:solidFill>
                  <a:srgbClr val="FF0000"/>
                </a:solidFill>
              </a:rPr>
              <a:t>introspection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FF0000"/>
                </a:solidFill>
              </a:rPr>
              <a:t>documentation</a:t>
            </a:r>
          </a:p>
          <a:p>
            <a:pPr eaLnBrk="1" hangingPunct="1"/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/>
              <a:t> threatens the </a:t>
            </a:r>
            <a:r>
              <a:rPr lang="en-US" altLang="en-US" dirty="0" smtClean="0">
                <a:solidFill>
                  <a:srgbClr val="FF0000"/>
                </a:solidFill>
              </a:rPr>
              <a:t>credibility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FF0000"/>
                </a:solidFill>
              </a:rPr>
              <a:t>legitimacy</a:t>
            </a:r>
            <a:r>
              <a:rPr lang="en-US" altLang="en-US" dirty="0" smtClean="0"/>
              <a:t> of scientific research 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19176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Strong incentives to discover and publish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Weak</a:t>
            </a:r>
            <a:r>
              <a:rPr lang="en-US" dirty="0" smtClean="0"/>
              <a:t> incentives to explain how the discoveries emerged.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7305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Opportunity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8069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organizations are pursuing greater transparency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27844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53938"/>
            <a:ext cx="3384550" cy="117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92149"/>
            <a:ext cx="4712836" cy="1321101"/>
          </a:xfrm>
          <a:prstGeom prst="rect">
            <a:avLst/>
          </a:prstGeom>
        </p:spPr>
      </p:pic>
      <p:pic>
        <p:nvPicPr>
          <p:cNvPr id="8" name="Content Placeholder 7" descr="AAPORTI_logo_25percentBORDER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0" b="8170"/>
          <a:stretch>
            <a:fillRect/>
          </a:stretch>
        </p:blipFill>
        <p:spPr>
          <a:xfrm>
            <a:off x="457200" y="4419600"/>
            <a:ext cx="2743200" cy="1508654"/>
          </a:xfrm>
        </p:spPr>
      </p:pic>
      <p:sp>
        <p:nvSpPr>
          <p:cNvPr id="6" name="TextBox 5"/>
          <p:cNvSpPr txBox="1"/>
          <p:nvPr/>
        </p:nvSpPr>
        <p:spPr>
          <a:xfrm>
            <a:off x="3352800" y="3581400"/>
            <a:ext cx="1981200" cy="707886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venir Black"/>
                <a:cs typeface="Avenir Black"/>
              </a:rPr>
              <a:t>DA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venir Black"/>
                <a:cs typeface="Avenir Black"/>
              </a:rPr>
              <a:t>RT</a:t>
            </a:r>
            <a:endParaRPr lang="en-US" sz="4000" dirty="0">
              <a:solidFill>
                <a:schemeClr val="tx2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07682988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DA-RT Components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en-US" dirty="0" smtClean="0"/>
          </a:p>
          <a:p>
            <a:r>
              <a:rPr lang="en-US" altLang="en-US" dirty="0" smtClean="0"/>
              <a:t>Data Access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Research Transparency</a:t>
            </a:r>
          </a:p>
          <a:p>
            <a:pPr lvl="1"/>
            <a:r>
              <a:rPr lang="en-US" altLang="en-US" dirty="0" smtClean="0"/>
              <a:t>Production Transparency</a:t>
            </a:r>
          </a:p>
          <a:p>
            <a:pPr lvl="1"/>
            <a:r>
              <a:rPr lang="en-US" altLang="en-US" dirty="0" smtClean="0"/>
              <a:t>Analytic Transparency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924800" y="6324600"/>
            <a:ext cx="1066800" cy="40011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venir Black"/>
                <a:cs typeface="Avenir Black"/>
              </a:rPr>
              <a:t>DA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venir Black"/>
                <a:cs typeface="Avenir Black"/>
              </a:rPr>
              <a:t>RT</a:t>
            </a:r>
            <a:endParaRPr lang="en-US" sz="2000" dirty="0">
              <a:solidFill>
                <a:schemeClr val="tx2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45032391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A. Data Access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 the extent that researchers’ evidence-based knowledge claims rely on data they themselves generated or collected, they should </a:t>
            </a:r>
          </a:p>
          <a:p>
            <a:pPr lvl="1" eaLnBrk="1" hangingPunct="1"/>
            <a:r>
              <a:rPr lang="en-US" altLang="en-US" dirty="0" smtClean="0">
                <a:solidFill>
                  <a:srgbClr val="FF0000"/>
                </a:solidFill>
              </a:rPr>
              <a:t>provide access </a:t>
            </a:r>
            <a:r>
              <a:rPr lang="en-US" altLang="en-US" dirty="0" smtClean="0"/>
              <a:t>to those data </a:t>
            </a:r>
          </a:p>
          <a:p>
            <a:pPr lvl="1" eaLnBrk="1" hangingPunct="1"/>
            <a:r>
              <a:rPr lang="en-US" altLang="en-US" dirty="0" smtClean="0"/>
              <a:t>or explain why they cannot.</a:t>
            </a:r>
          </a:p>
          <a:p>
            <a:pPr eaLnBrk="1" hangingPunct="1">
              <a:buFont typeface="Wingdings 2" charset="2"/>
              <a:buNone/>
            </a:pPr>
            <a:r>
              <a:rPr lang="en-US" altLang="en-US" dirty="0" smtClean="0"/>
              <a:t> 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924800" y="6324600"/>
            <a:ext cx="1066800" cy="40011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venir Black"/>
                <a:cs typeface="Avenir Black"/>
              </a:rPr>
              <a:t>DA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venir Black"/>
                <a:cs typeface="Avenir Black"/>
              </a:rPr>
              <a:t>RT</a:t>
            </a:r>
            <a:endParaRPr lang="en-US" sz="2000" dirty="0">
              <a:solidFill>
                <a:schemeClr val="tx2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91714514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B. Production Transparency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 smtClean="0"/>
              <a:t>Researchers providing access to data should offer </a:t>
            </a:r>
            <a:r>
              <a:rPr lang="en-US" altLang="en-US" dirty="0" smtClean="0">
                <a:solidFill>
                  <a:srgbClr val="FF0000"/>
                </a:solidFill>
              </a:rPr>
              <a:t>a full account of the procedures </a:t>
            </a:r>
            <a:r>
              <a:rPr lang="en-US" altLang="en-US" dirty="0" smtClean="0"/>
              <a:t>used to collect or generate the data.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924800" y="6248400"/>
            <a:ext cx="1066800" cy="40011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venir Black"/>
                <a:cs typeface="Avenir Black"/>
              </a:rPr>
              <a:t>DA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venir Black"/>
                <a:cs typeface="Avenir Black"/>
              </a:rPr>
              <a:t>RT</a:t>
            </a:r>
            <a:endParaRPr lang="en-US" sz="2000" dirty="0">
              <a:solidFill>
                <a:schemeClr val="tx2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51750948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C. Analytic Transparency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Researchers making evidence-based knowledge claims should </a:t>
            </a:r>
            <a:r>
              <a:rPr lang="en-US" altLang="en-US" dirty="0" smtClean="0">
                <a:solidFill>
                  <a:srgbClr val="FF0000"/>
                </a:solidFill>
              </a:rPr>
              <a:t>provide a full account </a:t>
            </a:r>
            <a:r>
              <a:rPr lang="en-US" altLang="en-US" dirty="0" smtClean="0"/>
              <a:t>of how they drew their analytic conclusions from the data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924800" y="6248400"/>
            <a:ext cx="1066800" cy="40011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venir Black"/>
                <a:cs typeface="Avenir Black"/>
              </a:rPr>
              <a:t>DA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venir Black"/>
                <a:cs typeface="Avenir Black"/>
              </a:rPr>
              <a:t>RT</a:t>
            </a:r>
            <a:endParaRPr lang="en-US" sz="2000" dirty="0">
              <a:solidFill>
                <a:schemeClr val="tx2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61136507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“First Use” Principle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Researchers who collect or generate data have the right to use those data </a:t>
            </a:r>
            <a:r>
              <a:rPr lang="en-US" altLang="en-US" dirty="0" smtClean="0">
                <a:solidFill>
                  <a:srgbClr val="FF0000"/>
                </a:solidFill>
              </a:rPr>
              <a:t>first</a:t>
            </a:r>
            <a:r>
              <a:rPr lang="en-US" altLang="en-US" dirty="0" smtClean="0"/>
              <a:t>.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Scholars </a:t>
            </a:r>
            <a:r>
              <a:rPr lang="en-US" altLang="en-US" dirty="0" smtClean="0">
                <a:solidFill>
                  <a:srgbClr val="FF0000"/>
                </a:solidFill>
              </a:rPr>
              <a:t>may postpone data access </a:t>
            </a:r>
            <a:r>
              <a:rPr lang="en-US" altLang="en-US" dirty="0" smtClean="0"/>
              <a:t>for</a:t>
            </a:r>
          </a:p>
          <a:p>
            <a:pPr lvl="1"/>
            <a:r>
              <a:rPr lang="en-US" altLang="en-US" dirty="0" smtClean="0"/>
              <a:t>for one year after publication or </a:t>
            </a:r>
          </a:p>
          <a:p>
            <a:pPr lvl="1"/>
            <a:r>
              <a:rPr lang="en-US" altLang="en-US" dirty="0" smtClean="0"/>
              <a:t>for a period that publishers/funders specify.</a:t>
            </a:r>
          </a:p>
          <a:p>
            <a:pPr lvl="1"/>
            <a:endParaRPr lang="en-US" altLang="en-US" dirty="0" smtClean="0"/>
          </a:p>
          <a:p>
            <a:pPr marL="347472" lvl="1">
              <a:buFont typeface="Arial" panose="020B0604020202020204" pitchFamily="34" charset="0"/>
              <a:buChar char="•"/>
            </a:pPr>
            <a:r>
              <a:rPr lang="en-US" altLang="en-US" dirty="0"/>
              <a:t>J</a:t>
            </a:r>
            <a:r>
              <a:rPr lang="en-US" altLang="en-US" dirty="0" smtClean="0"/>
              <a:t>ournals often require availability on publication. </a:t>
            </a:r>
          </a:p>
          <a:p>
            <a:pPr marL="457200" lvl="1" indent="0">
              <a:buNone/>
            </a:pPr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924800" y="6324600"/>
            <a:ext cx="1066800" cy="40011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venir Black"/>
                <a:cs typeface="Avenir Black"/>
              </a:rPr>
              <a:t>DA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venir Black"/>
                <a:cs typeface="Avenir Black"/>
              </a:rPr>
              <a:t>RT</a:t>
            </a:r>
            <a:endParaRPr lang="en-US" sz="2000" dirty="0">
              <a:solidFill>
                <a:schemeClr val="tx2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82119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organizations are working with journal editors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7844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 descr="AAPORTI_logo_25percentBORDE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0" b="8170"/>
          <a:stretch>
            <a:fillRect/>
          </a:stretch>
        </p:blipFill>
        <p:spPr>
          <a:xfrm>
            <a:off x="3505200" y="4267200"/>
            <a:ext cx="2743200" cy="1508654"/>
          </a:xfrm>
        </p:spPr>
      </p:pic>
      <p:sp>
        <p:nvSpPr>
          <p:cNvPr id="6" name="TextBox 5"/>
          <p:cNvSpPr txBox="1"/>
          <p:nvPr/>
        </p:nvSpPr>
        <p:spPr>
          <a:xfrm>
            <a:off x="5410200" y="2590800"/>
            <a:ext cx="2895600" cy="101566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tx2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venir Black"/>
                <a:cs typeface="Avenir Black"/>
              </a:rPr>
              <a:t>DA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en-US" sz="6000" dirty="0" smtClean="0">
                <a:solidFill>
                  <a:schemeClr val="tx2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venir Black"/>
                <a:cs typeface="Avenir Black"/>
              </a:rPr>
              <a:t>RT</a:t>
            </a:r>
            <a:endParaRPr lang="en-US" sz="6000" dirty="0">
              <a:solidFill>
                <a:schemeClr val="tx2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28574129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</a:t>
            </a:r>
            <a:br>
              <a:rPr lang="en-US" dirty="0" smtClean="0"/>
            </a:br>
            <a:r>
              <a:rPr lang="en-US" dirty="0" smtClean="0"/>
              <a:t>the public </a:t>
            </a:r>
            <a:r>
              <a:rPr lang="en-US" dirty="0" smtClean="0">
                <a:solidFill>
                  <a:srgbClr val="FF0000"/>
                </a:solidFill>
              </a:rPr>
              <a:t>value</a:t>
            </a:r>
            <a:r>
              <a:rPr lang="en-US" dirty="0" smtClean="0"/>
              <a:t> of science?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Journal Editors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Premise: Scholars are </a:t>
            </a:r>
            <a:r>
              <a:rPr lang="en-US" dirty="0" smtClean="0">
                <a:solidFill>
                  <a:srgbClr val="FF0000"/>
                </a:solidFill>
              </a:rPr>
              <a:t>motivated to publish </a:t>
            </a:r>
            <a:r>
              <a:rPr lang="en-US" dirty="0" smtClean="0"/>
              <a:t>in prestigious journals.</a:t>
            </a:r>
          </a:p>
          <a:p>
            <a:endParaRPr lang="en-US" dirty="0"/>
          </a:p>
          <a:p>
            <a:r>
              <a:rPr lang="en-US" dirty="0" smtClean="0"/>
              <a:t>Goal: Numerous prestigious journals send a </a:t>
            </a:r>
            <a:r>
              <a:rPr lang="en-US" dirty="0" smtClean="0">
                <a:solidFill>
                  <a:srgbClr val="FF0000"/>
                </a:solidFill>
              </a:rPr>
              <a:t>strong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signal</a:t>
            </a:r>
            <a:r>
              <a:rPr lang="en-US" dirty="0" smtClean="0"/>
              <a:t>.</a:t>
            </a:r>
          </a:p>
          <a:p>
            <a:endParaRPr lang="en-US" b="1" dirty="0"/>
          </a:p>
          <a:p>
            <a:r>
              <a:rPr lang="en-US" dirty="0" smtClean="0"/>
              <a:t>Constraint: Editors are </a:t>
            </a:r>
            <a:r>
              <a:rPr lang="en-US" dirty="0" smtClean="0">
                <a:solidFill>
                  <a:srgbClr val="FF0000"/>
                </a:solidFill>
              </a:rPr>
              <a:t>serial autocrats </a:t>
            </a:r>
            <a:r>
              <a:rPr lang="en-US" dirty="0" smtClean="0"/>
              <a:t>and overworked.</a:t>
            </a:r>
          </a:p>
          <a:p>
            <a:endParaRPr lang="en-US" b="1" dirty="0"/>
          </a:p>
          <a:p>
            <a:r>
              <a:rPr lang="en-US" dirty="0" smtClean="0"/>
              <a:t>Strategy: Success requires relationship building &amp; </a:t>
            </a:r>
            <a:r>
              <a:rPr lang="en-US" dirty="0" smtClean="0">
                <a:solidFill>
                  <a:srgbClr val="FF0000"/>
                </a:solidFill>
              </a:rPr>
              <a:t>community standards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924800" y="6324600"/>
            <a:ext cx="1066800" cy="40011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venir Black"/>
                <a:cs typeface="Avenir Black"/>
              </a:rPr>
              <a:t>DA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venir Black"/>
                <a:cs typeface="Avenir Black"/>
              </a:rPr>
              <a:t>RT</a:t>
            </a:r>
            <a:endParaRPr lang="en-US" sz="2000" dirty="0">
              <a:solidFill>
                <a:schemeClr val="tx2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14420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DA-RT Joint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27 of Political Science’s leading journals have agreed to increase transparency requirements by January 2016.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 descr="DA-RT Statement for Publication 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" b="6701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924800" y="6324600"/>
            <a:ext cx="1066800" cy="40011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venir Black"/>
                <a:cs typeface="Avenir Black"/>
              </a:rPr>
              <a:t>DA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venir Black"/>
                <a:cs typeface="Avenir Black"/>
              </a:rPr>
              <a:t>RT</a:t>
            </a:r>
            <a:endParaRPr lang="en-US" sz="2000" dirty="0">
              <a:solidFill>
                <a:schemeClr val="tx2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68249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6-17 at 9.51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37" y="0"/>
            <a:ext cx="3475463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5082927" cy="897729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http://cos.io/top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082927" cy="4525963"/>
          </a:xfrm>
        </p:spPr>
        <p:txBody>
          <a:bodyPr/>
          <a:lstStyle/>
          <a:p>
            <a:r>
              <a:rPr lang="en-US" dirty="0" smtClean="0"/>
              <a:t>Standards for author guidelines</a:t>
            </a:r>
          </a:p>
          <a:p>
            <a:r>
              <a:rPr lang="en-US" dirty="0" smtClean="0"/>
              <a:t>8 standards</a:t>
            </a:r>
          </a:p>
          <a:p>
            <a:r>
              <a:rPr lang="en-US" dirty="0" smtClean="0"/>
              <a:t>3 levels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&gt;500 journals, &gt;50 orgs </a:t>
            </a:r>
            <a:r>
              <a:rPr lang="en-US" sz="2400" dirty="0" smtClean="0"/>
              <a:t>(e.g., AAAS, APS, AGU, AHA, AMS, AAN)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172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Brian </a:t>
            </a:r>
            <a:r>
              <a:rPr lang="en-US" dirty="0" err="1" smtClean="0"/>
              <a:t>Nosek</a:t>
            </a:r>
            <a:r>
              <a:rPr lang="en-US" dirty="0" smtClean="0"/>
              <a:t> and </a:t>
            </a:r>
            <a:r>
              <a:rPr lang="en-US" dirty="0" err="1" smtClean="0"/>
              <a:t>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CoS</a:t>
            </a:r>
            <a:r>
              <a:rPr lang="en-US" dirty="0" smtClean="0"/>
              <a:t> Badges</a:t>
            </a:r>
            <a:endParaRPr lang="en-US" dirty="0"/>
          </a:p>
        </p:txBody>
      </p:sp>
      <p:pic>
        <p:nvPicPr>
          <p:cNvPr id="4" name="Content Placeholder 3" descr="view_link_new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0478" r="-307"/>
          <a:stretch/>
        </p:blipFill>
        <p:spPr>
          <a:xfrm>
            <a:off x="228600" y="2590800"/>
            <a:ext cx="8713688" cy="2781052"/>
          </a:xfrm>
        </p:spPr>
      </p:pic>
      <p:sp>
        <p:nvSpPr>
          <p:cNvPr id="5" name="TextBox 4"/>
          <p:cNvSpPr txBox="1"/>
          <p:nvPr/>
        </p:nvSpPr>
        <p:spPr>
          <a:xfrm>
            <a:off x="381000" y="6172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Brian </a:t>
            </a:r>
            <a:r>
              <a:rPr lang="en-US" dirty="0" err="1" smtClean="0"/>
              <a:t>Nosek</a:t>
            </a:r>
            <a:r>
              <a:rPr lang="en-US" dirty="0" smtClean="0"/>
              <a:t> and </a:t>
            </a:r>
            <a:r>
              <a:rPr lang="en-US" dirty="0" err="1" smtClean="0"/>
              <a:t>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6844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$1M Preregistration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Sponsored by the John and Laura Arnold Foundation.</a:t>
            </a:r>
          </a:p>
          <a:p>
            <a:endParaRPr lang="en-US" dirty="0" smtClean="0"/>
          </a:p>
          <a:p>
            <a:r>
              <a:rPr lang="en-US" dirty="0" smtClean="0"/>
              <a:t>Administered by the </a:t>
            </a:r>
            <a:r>
              <a:rPr lang="en-US" dirty="0" smtClean="0">
                <a:solidFill>
                  <a:srgbClr val="FF0000"/>
                </a:solidFill>
              </a:rPr>
              <a:t>Center for Open Science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One thousand researchers </a:t>
            </a:r>
            <a:r>
              <a:rPr lang="en-US" dirty="0" smtClean="0"/>
              <a:t>will win </a:t>
            </a:r>
            <a:r>
              <a:rPr lang="en-US" dirty="0" smtClean="0">
                <a:solidFill>
                  <a:srgbClr val="FF0000"/>
                </a:solidFill>
              </a:rPr>
              <a:t>$1000 each </a:t>
            </a:r>
            <a:r>
              <a:rPr lang="en-US" dirty="0" smtClean="0"/>
              <a:t>for publishing research whose study and analysis plans are preregistered on the Open Science Framework.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995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 maintain legitimacy and credibility in competitive communicative environments, </a:t>
            </a:r>
            <a:r>
              <a:rPr lang="en-US" dirty="0" smtClean="0">
                <a:solidFill>
                  <a:srgbClr val="FF0000"/>
                </a:solidFill>
              </a:rPr>
              <a:t>science must commit to greater transparency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Our continuing social value </a:t>
            </a:r>
            <a:r>
              <a:rPr lang="en-US" dirty="0" smtClean="0">
                <a:solidFill>
                  <a:srgbClr val="FF0000"/>
                </a:solidFill>
              </a:rPr>
              <a:t>requires</a:t>
            </a:r>
            <a:r>
              <a:rPr lang="en-US" dirty="0" smtClean="0"/>
              <a:t> increasing </a:t>
            </a:r>
            <a:r>
              <a:rPr lang="en-US" dirty="0" smtClean="0"/>
              <a:t>incentives and </a:t>
            </a:r>
            <a:r>
              <a:rPr lang="en-US" dirty="0" smtClean="0"/>
              <a:t>improving infrastructure for openness.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9984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153400" cy="1752600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www.dartstatement.org</a:t>
            </a:r>
            <a:r>
              <a:rPr lang="en-US" dirty="0" smtClean="0"/>
              <a:t> @</a:t>
            </a:r>
            <a:r>
              <a:rPr lang="en-US" dirty="0" err="1" smtClean="0"/>
              <a:t>dartsupporters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https://osf.io</a:t>
            </a:r>
            <a:r>
              <a:rPr lang="en-US" dirty="0" smtClean="0">
                <a:hlinkClick r:id="rId3"/>
              </a:rPr>
              <a:t>/</a:t>
            </a:r>
            <a:r>
              <a:rPr lang="en-US" dirty="0"/>
              <a:t> </a:t>
            </a:r>
            <a:r>
              <a:rPr lang="en-US" dirty="0" smtClean="0"/>
              <a:t>@</a:t>
            </a:r>
            <a:r>
              <a:rPr lang="en-US" dirty="0" err="1" smtClean="0"/>
              <a:t>OSFramework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www.ArthurLupia.com</a:t>
            </a:r>
            <a:r>
              <a:rPr lang="en-US" dirty="0" smtClean="0"/>
              <a:t> @</a:t>
            </a:r>
            <a:r>
              <a:rPr lang="en-US" dirty="0" err="1" smtClean="0"/>
              <a:t>ArthurLupia</a:t>
            </a:r>
            <a:r>
              <a:rPr lang="en-US" dirty="0" smtClean="0"/>
              <a:t> </a:t>
            </a:r>
          </a:p>
        </p:txBody>
      </p:sp>
      <p:pic>
        <p:nvPicPr>
          <p:cNvPr id="2" name="Picture 1" descr="fa8393_47b5b1255dac4efb96b8b19224e7bc48.jpg_srz_380_573_85_22_0.50_1.20_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04800"/>
            <a:ext cx="1725445" cy="260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0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Public and private sector decisions rely on</a:t>
            </a:r>
            <a:br>
              <a:rPr lang="en-US" dirty="0" smtClean="0"/>
            </a:b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evaluations</a:t>
            </a:r>
            <a:r>
              <a:rPr lang="en-US" dirty="0" smtClean="0"/>
              <a:t>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of past actions.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5435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98" y="389614"/>
            <a:ext cx="399527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362" y="1019756"/>
            <a:ext cx="432327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09696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7116" y="2575291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659" y="135541"/>
            <a:ext cx="36746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103039"/>
      </p:ext>
    </p:extLst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http://i.huffpost.com/gen/1063345/thumbs/o-RACHEL-MADDOW-faceboo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450" y="3197394"/>
            <a:ext cx="6091475" cy="338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567" y="274638"/>
            <a:ext cx="4465904" cy="3349428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29889"/>
      </p:ext>
    </p:extLst>
  </p:cSld>
  <p:clrMapOvr>
    <a:masterClrMapping/>
  </p:clrMapOvr>
  <p:transition xmlns:p14="http://schemas.microsoft.com/office/powerpoint/2010/main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re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155" r="-22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155424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i</a:t>
            </a:r>
            <a:r>
              <a:rPr lang="en-US" dirty="0" smtClean="0"/>
              <a:t>vory </a:t>
            </a:r>
            <a:r>
              <a:rPr lang="en-US" dirty="0"/>
              <a:t>t</a:t>
            </a:r>
            <a:r>
              <a:rPr lang="en-US" dirty="0" smtClean="0"/>
              <a:t>ower perspective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-228600" y="1524000"/>
            <a:ext cx="9675550" cy="4940181"/>
          </a:xfrm>
        </p:spPr>
      </p:pic>
    </p:spTree>
    <p:extLst>
      <p:ext uri="{BB962C8B-B14F-4D97-AF65-F5344CB8AC3E}">
        <p14:creationId xmlns:p14="http://schemas.microsoft.com/office/powerpoint/2010/main" val="347449037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3612</TotalTime>
  <Words>649</Words>
  <Application>Microsoft Macintosh PowerPoint</Application>
  <PresentationFormat>On-screen Show (4:3)</PresentationFormat>
  <Paragraphs>142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Data Access, Research Transparency, and the Public Value of Science</vt:lpstr>
      <vt:lpstr>Outline</vt:lpstr>
      <vt:lpstr>What is  the public value of science?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ivory tower perspective</vt:lpstr>
      <vt:lpstr>The communicative space is increasingly competitive</vt:lpstr>
      <vt:lpstr>PowerPoint Presentation</vt:lpstr>
      <vt:lpstr>PowerPoint Presentation</vt:lpstr>
      <vt:lpstr>Which evaluations  should they believe?</vt:lpstr>
      <vt:lpstr>Evaluation Criteria</vt:lpstr>
      <vt:lpstr>What is  the public value of science?</vt:lpstr>
      <vt:lpstr>PowerPoint Presentation</vt:lpstr>
      <vt:lpstr>PowerPoint Presentation</vt:lpstr>
      <vt:lpstr>What is  the public value of science?</vt:lpstr>
      <vt:lpstr>What is  the public value of science?</vt:lpstr>
      <vt:lpstr>But…</vt:lpstr>
      <vt:lpstr>The problem</vt:lpstr>
      <vt:lpstr>Our Opportunity</vt:lpstr>
      <vt:lpstr>Many organizations are pursuing greater transparency</vt:lpstr>
      <vt:lpstr>DA-RT Components</vt:lpstr>
      <vt:lpstr>A. Data Access</vt:lpstr>
      <vt:lpstr>B. Production Transparency</vt:lpstr>
      <vt:lpstr>C. Analytic Transparency</vt:lpstr>
      <vt:lpstr>“First Use” Principle</vt:lpstr>
      <vt:lpstr>Many organizations are working with journal editors</vt:lpstr>
      <vt:lpstr>Working with Journal Editors</vt:lpstr>
      <vt:lpstr>DA-RT Joint Statement</vt:lpstr>
      <vt:lpstr>http://cos.io/top </vt:lpstr>
      <vt:lpstr>CoS Badges</vt:lpstr>
      <vt:lpstr>The $1M Preregistration Challenge</vt:lpstr>
      <vt:lpstr>Conclusion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educator</dc:title>
  <dc:creator>Owner</dc:creator>
  <cp:lastModifiedBy>Arthur Lupia</cp:lastModifiedBy>
  <cp:revision>104</cp:revision>
  <cp:lastPrinted>2014-09-09T20:38:31Z</cp:lastPrinted>
  <dcterms:created xsi:type="dcterms:W3CDTF">2014-09-09T13:31:06Z</dcterms:created>
  <dcterms:modified xsi:type="dcterms:W3CDTF">2015-10-22T17:50:50Z</dcterms:modified>
</cp:coreProperties>
</file>