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73" r:id="rId2"/>
    <p:sldId id="454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30" r:id="rId15"/>
    <p:sldId id="431" r:id="rId16"/>
    <p:sldId id="452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49" r:id="rId35"/>
    <p:sldId id="450" r:id="rId36"/>
    <p:sldId id="451" r:id="rId37"/>
    <p:sldId id="424" r:id="rId38"/>
    <p:sldId id="425" r:id="rId39"/>
    <p:sldId id="426" r:id="rId40"/>
    <p:sldId id="427" r:id="rId41"/>
    <p:sldId id="468" r:id="rId42"/>
    <p:sldId id="480" r:id="rId43"/>
    <p:sldId id="479" r:id="rId44"/>
    <p:sldId id="467" r:id="rId45"/>
    <p:sldId id="482" r:id="rId46"/>
    <p:sldId id="471" r:id="rId47"/>
    <p:sldId id="481" r:id="rId48"/>
    <p:sldId id="472" r:id="rId49"/>
    <p:sldId id="478" r:id="rId5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-7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744"/>
    </p:cViewPr>
  </p:sorterViewPr>
  <p:notesViewPr>
    <p:cSldViewPr showGuides="1">
      <p:cViewPr varScale="1">
        <p:scale>
          <a:sx n="57" d="100"/>
          <a:sy n="57" d="100"/>
        </p:scale>
        <p:origin x="-2706" y="-90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BC06E7E-835B-4512-B518-A82E45365F59}" type="datetimeFigureOut">
              <a:rPr lang="en-US" smtClean="0"/>
              <a:t>3/27/15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273851A-126D-4E21-A9EB-97F638082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BDDEEEF-E478-455D-9EE2-98B4FC4FCDA0}" type="datetimeFigureOut">
              <a:rPr lang="en-US" smtClean="0"/>
              <a:t>3/27/15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52EB619-099C-4AE7-AA36-860834FC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3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Replication.</a:t>
            </a:r>
          </a:p>
          <a:p>
            <a:r>
              <a:rPr lang="en-US" smtClean="0"/>
              <a:t>Meaning.</a:t>
            </a:r>
          </a:p>
          <a:p>
            <a:r>
              <a:rPr lang="en-US" smtClean="0"/>
              <a:t>Cumulation of knowledge.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98A3B3B4-117E-4012-B6F7-C87BB27ED542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8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9633-F27F-E940-BE3B-548798FDB3F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AAE94EAB-F728-4842-96A2-4BF6B75F1262}" type="slidenum">
              <a:rPr lang="en-US" altLang="en-US" smtClean="0">
                <a:latin typeface="Times New Roman" charset="0"/>
              </a:rPr>
              <a:pPr/>
              <a:t>42</a:t>
            </a:fld>
            <a:endParaRPr lang="en-US" altLang="en-US" smtClean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626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AAE94EAB-F728-4842-96A2-4BF6B75F1262}" type="slidenum">
              <a:rPr lang="en-US" altLang="en-US" smtClean="0">
                <a:latin typeface="Times New Roman" charset="0"/>
              </a:rPr>
              <a:pPr/>
              <a:t>44</a:t>
            </a:fld>
            <a:endParaRPr lang="en-US" altLang="en-US" smtClean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626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6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8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0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5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0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0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3/27/15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7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3/27/15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7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3/27/15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5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1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09B8-2A32-45BA-B1EE-B88DA4E7A79A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3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771651"/>
            <a:ext cx="5829300" cy="1102519"/>
          </a:xfrm>
        </p:spPr>
        <p:txBody>
          <a:bodyPr>
            <a:noAutofit/>
          </a:bodyPr>
          <a:lstStyle/>
          <a:p>
            <a:r>
              <a:rPr lang="en-US" sz="2400" b="1" dirty="0"/>
              <a:t>Data Sharing and Research Transparency in the Social Sciences: the Role of Academic and Scholarly Associations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429000"/>
            <a:ext cx="4800600" cy="200025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 smtClean="0"/>
              <a:t>Hosted </a:t>
            </a:r>
            <a:r>
              <a:rPr lang="en-US" altLang="en-US" dirty="0"/>
              <a:t>by the </a:t>
            </a:r>
            <a:r>
              <a:rPr lang="en-US" altLang="en-US" dirty="0" smtClean="0"/>
              <a:t>American Political Science Association</a:t>
            </a:r>
          </a:p>
          <a:p>
            <a:endParaRPr lang="en-US" altLang="en-US" dirty="0"/>
          </a:p>
          <a:p>
            <a:r>
              <a:rPr lang="en-US" altLang="en-US" dirty="0" smtClean="0"/>
              <a:t>Sponsored </a:t>
            </a:r>
            <a:r>
              <a:rPr lang="en-US" altLang="en-US" dirty="0"/>
              <a:t>by the Center for Qualitative and Multi-Method Inquiry, Syracuse </a:t>
            </a:r>
            <a:r>
              <a:rPr lang="en-US" altLang="en-US" dirty="0" smtClean="0"/>
              <a:t>University, and the Center for Political Studies, University of Michigan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8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Wastebook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090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Moreover, the communicative space is increasingly competitive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55" r="-22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041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80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social science research?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688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Public and private sector decisions rely on</a:t>
            </a:r>
            <a:br>
              <a:rPr lang="en-US" dirty="0" smtClean="0"/>
            </a:b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evaluations</a:t>
            </a:r>
            <a:r>
              <a:rPr lang="en-US" dirty="0" smtClean="0"/>
              <a:t>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of past 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54358"/>
      </p:ext>
    </p:extLst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55" r="-22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9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98" y="389614"/>
            <a:ext cx="399527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362" y="1019756"/>
            <a:ext cx="432327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096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7116" y="2575291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659" y="135541"/>
            <a:ext cx="36746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103039"/>
      </p:ext>
    </p:extLst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ttp://i.huffpost.com/gen/1063345/thumbs/o-RACHEL-MADDOW-facebo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450" y="3197394"/>
            <a:ext cx="6091475" cy="33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67" y="274638"/>
            <a:ext cx="4465904" cy="334942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29889"/>
      </p:ext>
    </p:extLst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Increase the Public Value of the Social Sciences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@</a:t>
            </a:r>
            <a:r>
              <a:rPr lang="en-US" dirty="0" err="1" smtClean="0"/>
              <a:t>ArthurLupia</a:t>
            </a:r>
            <a:endParaRPr lang="en-US" dirty="0" smtClean="0"/>
          </a:p>
          <a:p>
            <a:r>
              <a:rPr lang="en-US" dirty="0" smtClean="0"/>
              <a:t>University of Michigan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53318" y="6036583"/>
            <a:ext cx="159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0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evaluations </a:t>
            </a:r>
            <a:br>
              <a:rPr lang="en-US" dirty="0" smtClean="0"/>
            </a:br>
            <a:r>
              <a:rPr lang="en-US" dirty="0" smtClean="0"/>
              <a:t>should we believe?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88275"/>
      </p:ext>
    </p:extLst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Criteria</a:t>
            </a:r>
          </a:p>
        </p:txBody>
      </p:sp>
      <p:sp>
        <p:nvSpPr>
          <p:cNvPr id="20486" name="Content Placeholder 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CREDIBLE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the quality of being believable or trustworthy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LEGITIMATE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 accordance with recognized or accepted standards or principles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203873790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value of </a:t>
            </a:r>
            <a:br>
              <a:rPr lang="en-US" dirty="0" smtClean="0"/>
            </a:br>
            <a:r>
              <a:rPr lang="en-US" dirty="0" smtClean="0"/>
              <a:t>social science research?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is a source for </a:t>
            </a:r>
            <a:r>
              <a:rPr lang="en-US" dirty="0" smtClean="0">
                <a:solidFill>
                  <a:srgbClr val="FF0000"/>
                </a:solidFill>
              </a:rPr>
              <a:t>credible and legitimate evaluations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2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endParaRPr lang="en-US" sz="19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Richard Feynman (1974 – Caltech Commencement Address)</a:t>
            </a:r>
          </a:p>
          <a:p>
            <a:pPr eaLnBrk="1" hangingPunct="1">
              <a:lnSpc>
                <a:spcPct val="90000"/>
              </a:lnSpc>
            </a:pPr>
            <a:endParaRPr lang="en-US" sz="19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651750"/>
            <a:ext cx="3008313" cy="54744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“[Scientific integrity] corresponds to a kind of </a:t>
            </a:r>
            <a:r>
              <a:rPr lang="en-US" sz="2400" dirty="0" smtClean="0">
                <a:solidFill>
                  <a:srgbClr val="FF0000"/>
                </a:solidFill>
              </a:rPr>
              <a:t>utter honesty</a:t>
            </a:r>
            <a:r>
              <a:rPr lang="en-US" sz="2400" dirty="0" smtClean="0"/>
              <a:t>—a kind of leaning over backwards….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19460" name="Content Placeholder 4" descr="richardfeynman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050" y="2302477"/>
            <a:ext cx="5269004" cy="38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73689"/>
      </p:ext>
    </p:extLst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endParaRPr lang="en-US" sz="19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Richard Feynman (1974 – Caltech Commencement Address)</a:t>
            </a:r>
          </a:p>
          <a:p>
            <a:pPr eaLnBrk="1" hangingPunct="1">
              <a:lnSpc>
                <a:spcPct val="90000"/>
              </a:lnSpc>
            </a:pPr>
            <a:endParaRPr lang="en-US" sz="19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651750"/>
            <a:ext cx="3008313" cy="54744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“…the idea is </a:t>
            </a:r>
            <a:r>
              <a:rPr lang="en-US" sz="2400" dirty="0" smtClean="0">
                <a:solidFill>
                  <a:srgbClr val="FF0000"/>
                </a:solidFill>
              </a:rPr>
              <a:t>to give all of the information </a:t>
            </a:r>
            <a:r>
              <a:rPr lang="en-US" sz="2400" dirty="0" smtClean="0"/>
              <a:t>to help others judge the value of your contribution; </a:t>
            </a:r>
            <a:r>
              <a:rPr lang="en-US" sz="2400" dirty="0" smtClean="0">
                <a:solidFill>
                  <a:srgbClr val="FF0000"/>
                </a:solidFill>
              </a:rPr>
              <a:t>not just the information that leads to judgment in one particular direction.</a:t>
            </a:r>
            <a:r>
              <a:rPr lang="en-US" sz="2400" dirty="0" smtClean="0"/>
              <a:t>..”</a:t>
            </a:r>
          </a:p>
          <a:p>
            <a:endParaRPr lang="en-US" dirty="0"/>
          </a:p>
        </p:txBody>
      </p:sp>
      <p:pic>
        <p:nvPicPr>
          <p:cNvPr id="19460" name="Content Placeholder 4" descr="richardfeynman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050" y="2302477"/>
            <a:ext cx="5269004" cy="38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829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DA-RT Principle</a:t>
            </a:r>
            <a:br>
              <a:rPr lang="en-US" dirty="0" smtClean="0"/>
            </a:br>
            <a:r>
              <a:rPr lang="en-US" sz="3100" dirty="0" smtClean="0"/>
              <a:t>(Lupia &amp; Elman 2011)</a:t>
            </a:r>
            <a:endParaRPr lang="en-US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Three sources produce </a:t>
            </a:r>
            <a:r>
              <a:rPr lang="en-US" dirty="0" smtClean="0">
                <a:solidFill>
                  <a:srgbClr val="FF0000"/>
                </a:solidFill>
              </a:rPr>
              <a:t>credibility</a:t>
            </a:r>
            <a:r>
              <a:rPr lang="en-US" dirty="0" smtClean="0"/>
              <a:t> and</a:t>
            </a:r>
            <a:r>
              <a:rPr lang="en-US" dirty="0" smtClean="0">
                <a:solidFill>
                  <a:srgbClr val="FF0000"/>
                </a:solidFill>
              </a:rPr>
              <a:t> legitimacy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Data Access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Research Transparency</a:t>
            </a:r>
          </a:p>
          <a:p>
            <a:pPr lvl="2"/>
            <a:r>
              <a:rPr lang="en-US" dirty="0" smtClean="0"/>
              <a:t>Production Transparency</a:t>
            </a:r>
          </a:p>
          <a:p>
            <a:pPr lvl="2"/>
            <a:r>
              <a:rPr lang="en-US" dirty="0" smtClean="0"/>
              <a:t>Analytic Transparency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4119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social science research?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is a source for </a:t>
            </a:r>
            <a:r>
              <a:rPr lang="en-US" dirty="0" smtClean="0">
                <a:solidFill>
                  <a:srgbClr val="FF0000"/>
                </a:solidFill>
              </a:rPr>
              <a:t>credible and legitimate evaluations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6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value of </a:t>
            </a:r>
            <a:br>
              <a:rPr lang="en-US" dirty="0" smtClean="0"/>
            </a:br>
            <a:r>
              <a:rPr lang="en-US" dirty="0" smtClean="0"/>
              <a:t>social science research?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 allows a greater degree of </a:t>
            </a:r>
            <a:r>
              <a:rPr lang="en-US" dirty="0" smtClean="0">
                <a:solidFill>
                  <a:srgbClr val="FF0000"/>
                </a:solidFill>
              </a:rPr>
              <a:t>honesty</a:t>
            </a:r>
            <a:r>
              <a:rPr lang="en-US" dirty="0" smtClean="0"/>
              <a:t> in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7142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Baghdad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Did the surge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5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96404"/>
            <a:ext cx="6286500" cy="419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2792380"/>
            <a:ext cx="5448300" cy="363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0237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Source material: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A. Lupia. 2014. </a:t>
            </a:r>
            <a:r>
              <a:rPr lang="en-US" sz="1200" b="1" dirty="0" smtClean="0"/>
              <a:t>“What is the Value of Social Science: Challenges for Researchers and Government Funders.” </a:t>
            </a:r>
            <a:r>
              <a:rPr lang="en-US" sz="1200" i="1" dirty="0" smtClean="0"/>
              <a:t>PS: Political Science and Politics</a:t>
            </a:r>
            <a:r>
              <a:rPr lang="en-US" sz="1200" dirty="0" smtClean="0"/>
              <a:t> 47: 1-7.</a:t>
            </a:r>
          </a:p>
          <a:p>
            <a:pPr lvl="0" algn="l"/>
            <a:endParaRPr lang="en-US" sz="1200" dirty="0" smtClean="0"/>
          </a:p>
          <a:p>
            <a:pPr lvl="0" algn="l"/>
            <a:r>
              <a:rPr lang="en-US" sz="1200" dirty="0" smtClean="0"/>
              <a:t>A. Lupia </a:t>
            </a:r>
            <a:r>
              <a:rPr lang="en-US" sz="1200" dirty="0"/>
              <a:t>and </a:t>
            </a:r>
            <a:r>
              <a:rPr lang="en-US" sz="1200" dirty="0" smtClean="0"/>
              <a:t>C. </a:t>
            </a:r>
            <a:r>
              <a:rPr lang="en-US" sz="1200" dirty="0"/>
              <a:t>Elman, eds. 2014.</a:t>
            </a:r>
            <a:r>
              <a:rPr lang="en-US" sz="1200" b="1" dirty="0"/>
              <a:t> "Data Access and Research Transparency."</a:t>
            </a:r>
            <a:r>
              <a:rPr lang="en-US" sz="1200" dirty="0"/>
              <a:t> </a:t>
            </a:r>
            <a:r>
              <a:rPr lang="en-US" sz="1200" i="1" dirty="0"/>
              <a:t>PS: Political Science and Politics </a:t>
            </a:r>
            <a:r>
              <a:rPr lang="en-US" sz="1200" dirty="0"/>
              <a:t>47: 19-83.</a:t>
            </a:r>
          </a:p>
          <a:p>
            <a:pPr marL="342900" indent="-342900">
              <a:buAutoNum type="alphaU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660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222" dirty="0" smtClean="0"/>
              <a:t>Nils B </a:t>
            </a:r>
            <a:r>
              <a:rPr lang="en-US" sz="2222" dirty="0" err="1" smtClean="0"/>
              <a:t>Weidmann</a:t>
            </a:r>
            <a:r>
              <a:rPr lang="en-US" sz="2222" dirty="0" smtClean="0"/>
              <a:t>, </a:t>
            </a:r>
            <a:r>
              <a:rPr lang="en-US" sz="2222" dirty="0" err="1" smtClean="0"/>
              <a:t>Idean</a:t>
            </a:r>
            <a:r>
              <a:rPr lang="en-US" sz="2222" dirty="0" smtClean="0"/>
              <a:t> </a:t>
            </a:r>
            <a:r>
              <a:rPr lang="en-US" sz="2222" dirty="0" err="1" smtClean="0"/>
              <a:t>Salehyan</a:t>
            </a:r>
            <a:r>
              <a:rPr lang="en-US" sz="2222" dirty="0" smtClean="0"/>
              <a:t>. 2013.</a:t>
            </a:r>
            <a:br>
              <a:rPr lang="en-US" sz="2222" dirty="0" smtClean="0"/>
            </a:br>
            <a:r>
              <a:rPr lang="en-US" sz="2222" i="1" dirty="0" smtClean="0"/>
              <a:t>Intl Stud Q </a:t>
            </a:r>
            <a:r>
              <a:rPr lang="en-US" sz="2222" dirty="0" smtClean="0"/>
              <a:t>57: 52-64.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Baghdad, 2003-2008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spike</a:t>
            </a:r>
            <a:r>
              <a:rPr lang="en-US" dirty="0" smtClean="0"/>
              <a:t> in conflict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surge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Violence declines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3511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 less violence?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Hypothesis 1: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surge </a:t>
            </a:r>
            <a:r>
              <a:rPr lang="en-US" dirty="0" smtClean="0"/>
              <a:t>detects and defeats insurgents</a:t>
            </a:r>
          </a:p>
          <a:p>
            <a:pPr lvl="1"/>
            <a:endParaRPr lang="en-US" dirty="0"/>
          </a:p>
          <a:p>
            <a:r>
              <a:rPr lang="en-US" dirty="0" smtClean="0"/>
              <a:t>Hypothesis 2: </a:t>
            </a:r>
          </a:p>
          <a:p>
            <a:pPr lvl="1"/>
            <a:r>
              <a:rPr lang="en-US" dirty="0" smtClean="0"/>
              <a:t>Ethnic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unmixing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reduced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2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Accumulated from Different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Ethnic</a:t>
            </a:r>
            <a:r>
              <a:rPr lang="en-US" dirty="0" smtClean="0"/>
              <a:t> composition of neighborhoods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Changes</a:t>
            </a:r>
            <a:r>
              <a:rPr lang="en-US" dirty="0" smtClean="0"/>
              <a:t> in settlement patterns over time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Location</a:t>
            </a:r>
            <a:r>
              <a:rPr lang="en-US" dirty="0" smtClean="0"/>
              <a:t> of violence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Date</a:t>
            </a:r>
            <a:r>
              <a:rPr lang="en-US" dirty="0" smtClean="0"/>
              <a:t> of violence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7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08" y="1247686"/>
            <a:ext cx="8672984" cy="43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574746"/>
      </p:ext>
    </p:extLst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Weidmann-Salehyan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All data geocoded</a:t>
            </a:r>
          </a:p>
          <a:p>
            <a:endParaRPr lang="en-US" dirty="0" smtClean="0"/>
          </a:p>
          <a:p>
            <a:r>
              <a:rPr lang="en-US" dirty="0" smtClean="0"/>
              <a:t>Evaluate millions of possible ethnic-geo-time-violence patterns</a:t>
            </a:r>
          </a:p>
          <a:p>
            <a:endParaRPr lang="en-US" dirty="0" smtClean="0"/>
          </a:p>
          <a:p>
            <a:r>
              <a:rPr lang="en-US" dirty="0" smtClean="0"/>
              <a:t>Patterns provide estimates of how different policing policies would work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9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Most attacks against nearby ethnic rivals</a:t>
            </a:r>
          </a:p>
          <a:p>
            <a:pPr lvl="1"/>
            <a:r>
              <a:rPr lang="en-US" dirty="0" smtClean="0"/>
              <a:t>Attackers need “local” support.</a:t>
            </a:r>
          </a:p>
          <a:p>
            <a:endParaRPr lang="en-US" dirty="0" smtClean="0"/>
          </a:p>
          <a:p>
            <a:r>
              <a:rPr lang="en-US" dirty="0" smtClean="0"/>
              <a:t>Civilians search for safety</a:t>
            </a:r>
          </a:p>
          <a:p>
            <a:pPr lvl="1"/>
            <a:r>
              <a:rPr lang="en-US" dirty="0" smtClean="0"/>
              <a:t>Ethnic enclaves emerge &amp; prepare</a:t>
            </a:r>
          </a:p>
          <a:p>
            <a:endParaRPr lang="en-US" dirty="0" smtClean="0"/>
          </a:p>
          <a:p>
            <a:r>
              <a:rPr lang="en-US" dirty="0" smtClean="0"/>
              <a:t>Ethnic segregation limits violence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0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academic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Implication: Early “surge” most effective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038" y="34290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90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…are insights and discoveries that can </a:t>
            </a:r>
            <a:r>
              <a:rPr lang="en-US" dirty="0" smtClean="0">
                <a:solidFill>
                  <a:srgbClr val="FF0000"/>
                </a:solidFill>
              </a:rPr>
              <a:t>improve people’s lives </a:t>
            </a:r>
            <a:r>
              <a:rPr lang="en-US" dirty="0" smtClean="0"/>
              <a:t>and the health of the nation.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…can come in the form of </a:t>
            </a:r>
            <a:r>
              <a:rPr lang="en-US" dirty="0" smtClean="0">
                <a:solidFill>
                  <a:srgbClr val="FF0000"/>
                </a:solidFill>
              </a:rPr>
              <a:t>basic or applied </a:t>
            </a:r>
            <a:r>
              <a:rPr lang="en-US" dirty="0" smtClean="0"/>
              <a:t>research.</a:t>
            </a:r>
          </a:p>
          <a:p>
            <a:endParaRPr lang="en-US" dirty="0"/>
          </a:p>
          <a:p>
            <a:r>
              <a:rPr lang="en-US" dirty="0" smtClean="0"/>
              <a:t>…provide </a:t>
            </a:r>
            <a:r>
              <a:rPr lang="en-US" dirty="0" smtClean="0">
                <a:solidFill>
                  <a:srgbClr val="FF0000"/>
                </a:solidFill>
              </a:rPr>
              <a:t>significant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tangible value </a:t>
            </a:r>
            <a:r>
              <a:rPr lang="en-US" dirty="0" smtClean="0"/>
              <a:t>to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012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950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result of basic and applied research</a:t>
            </a:r>
            <a:endParaRPr lang="en-US" dirty="0"/>
          </a:p>
        </p:txBody>
      </p:sp>
      <p:pic>
        <p:nvPicPr>
          <p:cNvPr id="4" name="Content Placeholder 3" descr="iphone_explode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965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Substantial funding of social science comes from taxpayer dollars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685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Science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mprove the effectiveness of socially valuable programs</a:t>
            </a:r>
          </a:p>
          <a:p>
            <a:endParaRPr lang="en-US" dirty="0" smtClean="0"/>
          </a:p>
          <a:p>
            <a:r>
              <a:rPr lang="en-US" dirty="0" smtClean="0"/>
              <a:t>Increase efficiency and effectiveness in the private sector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mprove citizens’ lives.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3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the Good News…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But…</a:t>
            </a:r>
          </a:p>
        </p:txBody>
      </p:sp>
      <p:sp>
        <p:nvSpPr>
          <p:cNvPr id="5836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24912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71600" y="0"/>
            <a:ext cx="11631017" cy="7086600"/>
          </a:xfrm>
        </p:spPr>
      </p:pic>
    </p:spTree>
    <p:extLst>
      <p:ext uri="{BB962C8B-B14F-4D97-AF65-F5344CB8AC3E}">
        <p14:creationId xmlns:p14="http://schemas.microsoft.com/office/powerpoint/2010/main" val="215481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But…</a:t>
            </a:r>
          </a:p>
        </p:txBody>
      </p:sp>
      <p:sp>
        <p:nvSpPr>
          <p:cNvPr id="5836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Limited </a:t>
            </a:r>
            <a:r>
              <a:rPr lang="en-US" altLang="en-US" dirty="0" smtClean="0">
                <a:solidFill>
                  <a:srgbClr val="FF0000"/>
                </a:solidFill>
              </a:rPr>
              <a:t>introspection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0000"/>
                </a:solidFill>
              </a:rPr>
              <a:t>documentation</a:t>
            </a:r>
          </a:p>
          <a:p>
            <a:pPr eaLnBrk="1" hangingPunct="1"/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 threatens the </a:t>
            </a:r>
            <a:r>
              <a:rPr lang="en-US" altLang="en-US" dirty="0" smtClean="0">
                <a:solidFill>
                  <a:srgbClr val="FF0000"/>
                </a:solidFill>
              </a:rPr>
              <a:t>credibility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0000"/>
                </a:solidFill>
              </a:rPr>
              <a:t>legitimacy</a:t>
            </a:r>
            <a:r>
              <a:rPr lang="en-US" altLang="en-US" dirty="0" smtClean="0"/>
              <a:t> of social scientific research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19176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incentives to discover and publish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Weak</a:t>
            </a:r>
            <a:r>
              <a:rPr lang="en-US" dirty="0" smtClean="0"/>
              <a:t> incentives to explain how the discoveries emerged.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730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DA-RT Principle</a:t>
            </a:r>
            <a:br>
              <a:rPr lang="en-US" dirty="0" smtClean="0"/>
            </a:br>
            <a:r>
              <a:rPr lang="en-US" sz="3100" dirty="0" smtClean="0"/>
              <a:t>(Lupia &amp; Elman 2011)</a:t>
            </a:r>
            <a:endParaRPr lang="en-US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Three sources produce </a:t>
            </a:r>
            <a:r>
              <a:rPr lang="en-US" dirty="0" smtClean="0">
                <a:solidFill>
                  <a:srgbClr val="FF0000"/>
                </a:solidFill>
              </a:rPr>
              <a:t>credibility</a:t>
            </a:r>
            <a:r>
              <a:rPr lang="en-US" dirty="0" smtClean="0"/>
              <a:t> and</a:t>
            </a:r>
            <a:r>
              <a:rPr lang="en-US" dirty="0" smtClean="0">
                <a:solidFill>
                  <a:srgbClr val="FF0000"/>
                </a:solidFill>
              </a:rPr>
              <a:t> legitimacy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Data Access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Research Transparency</a:t>
            </a:r>
          </a:p>
          <a:p>
            <a:pPr lvl="2"/>
            <a:r>
              <a:rPr lang="en-US" dirty="0" smtClean="0"/>
              <a:t>Production Transparency</a:t>
            </a:r>
          </a:p>
          <a:p>
            <a:pPr lvl="2"/>
            <a:r>
              <a:rPr lang="en-US" dirty="0" smtClean="0"/>
              <a:t>Analytic Transparency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88039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4525963"/>
          </a:xfrm>
        </p:spPr>
      </p:pic>
    </p:spTree>
    <p:extLst>
      <p:ext uri="{BB962C8B-B14F-4D97-AF65-F5344CB8AC3E}">
        <p14:creationId xmlns:p14="http://schemas.microsoft.com/office/powerpoint/2010/main" val="97809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help </a:t>
            </a:r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improve </a:t>
            </a:r>
            <a:r>
              <a:rPr lang="en-US" dirty="0" smtClean="0">
                <a:solidFill>
                  <a:srgbClr val="FF0000"/>
                </a:solidFill>
              </a:rPr>
              <a:t>others’ perceptions </a:t>
            </a:r>
            <a:r>
              <a:rPr lang="en-US" dirty="0" smtClean="0"/>
              <a:t>of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smtClean="0"/>
              <a:t>important work </a:t>
            </a:r>
            <a:r>
              <a:rPr lang="en-US" dirty="0" smtClean="0"/>
              <a:t>that your members do?</a:t>
            </a:r>
          </a:p>
          <a:p>
            <a:pPr lvl="1"/>
            <a:endParaRPr lang="en-US" dirty="0"/>
          </a:p>
          <a:p>
            <a:r>
              <a:rPr lang="en-US" dirty="0" smtClean="0"/>
              <a:t>We want to show you the </a:t>
            </a:r>
            <a:r>
              <a:rPr lang="en-US" dirty="0" smtClean="0">
                <a:solidFill>
                  <a:srgbClr val="FF0000"/>
                </a:solidFill>
              </a:rPr>
              <a:t>progress</a:t>
            </a:r>
            <a:r>
              <a:rPr lang="en-US" dirty="0" smtClean="0"/>
              <a:t> that some have made.</a:t>
            </a:r>
          </a:p>
          <a:p>
            <a:endParaRPr lang="en-US" dirty="0"/>
          </a:p>
          <a:p>
            <a:r>
              <a:rPr lang="en-US" dirty="0" smtClean="0"/>
              <a:t>We want to </a:t>
            </a:r>
            <a:r>
              <a:rPr lang="en-US" dirty="0" smtClean="0">
                <a:solidFill>
                  <a:srgbClr val="FF0000"/>
                </a:solidFill>
              </a:rPr>
              <a:t>help you </a:t>
            </a:r>
            <a:r>
              <a:rPr lang="en-US" dirty="0" smtClean="0"/>
              <a:t>provide more value to your constituents.</a:t>
            </a:r>
          </a:p>
        </p:txBody>
      </p:sp>
    </p:spTree>
    <p:extLst>
      <p:ext uri="{BB962C8B-B14F-4D97-AF65-F5344CB8AC3E}">
        <p14:creationId xmlns:p14="http://schemas.microsoft.com/office/powerpoint/2010/main" val="12705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on earth would taxpayers or legislators support social science?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614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Taxes are not voluntary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987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Taxpayers with Questions</a:t>
            </a:r>
            <a:endParaRPr lang="en-US" dirty="0"/>
          </a:p>
        </p:txBody>
      </p:sp>
      <p:pic>
        <p:nvPicPr>
          <p:cNvPr id="2" name="Picture 1" descr="338-0427221333-pitchfor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134" y="2290894"/>
            <a:ext cx="508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8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Reasonable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 what end?</a:t>
            </a:r>
          </a:p>
          <a:p>
            <a:endParaRPr lang="en-US" dirty="0"/>
          </a:p>
          <a:p>
            <a:r>
              <a:rPr lang="en-US" dirty="0" smtClean="0"/>
              <a:t>Of what value?</a:t>
            </a:r>
          </a:p>
          <a:p>
            <a:endParaRPr lang="en-US" dirty="0"/>
          </a:p>
          <a:p>
            <a:r>
              <a:rPr lang="en-US" dirty="0" smtClean="0"/>
              <a:t>To whom?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278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Senator Coburn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838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676</Words>
  <Application>Microsoft Macintosh PowerPoint</Application>
  <PresentationFormat>On-screen Show (4:3)</PresentationFormat>
  <Paragraphs>173</Paragraphs>
  <Slides>49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Data Sharing and Research Transparency in the Social Sciences: the Role of Academic and Scholarly Associations</vt:lpstr>
      <vt:lpstr>How to Increase the Public Value of the Social Sciences</vt:lpstr>
      <vt:lpstr>Introduction</vt:lpstr>
      <vt:lpstr>Substantial funding of social science comes from taxpayer dollars </vt:lpstr>
      <vt:lpstr>Why on earth would taxpayers or legislators support social science?</vt:lpstr>
      <vt:lpstr>Taxes are not voluntary</vt:lpstr>
      <vt:lpstr>Taxpayers with Questions</vt:lpstr>
      <vt:lpstr>Reasonable Questions</vt:lpstr>
      <vt:lpstr>Senator Coburn</vt:lpstr>
      <vt:lpstr>Wastebook</vt:lpstr>
      <vt:lpstr>Moreover, the communicative space is increasingly competitive</vt:lpstr>
      <vt:lpstr>PowerPoint Presentation</vt:lpstr>
      <vt:lpstr>PowerPoint Presentation</vt:lpstr>
      <vt:lpstr>What is the value of  social science research?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evaluations  should we believe?</vt:lpstr>
      <vt:lpstr>Evaluation Criteria</vt:lpstr>
      <vt:lpstr>What is the value of  social science research?</vt:lpstr>
      <vt:lpstr>PowerPoint Presentation</vt:lpstr>
      <vt:lpstr>PowerPoint Presentation</vt:lpstr>
      <vt:lpstr>DA-RT Principle (Lupia &amp; Elman 2011)</vt:lpstr>
      <vt:lpstr>What is the value of  social science research?</vt:lpstr>
      <vt:lpstr>What is the value of  social science research?</vt:lpstr>
      <vt:lpstr>Baghdad</vt:lpstr>
      <vt:lpstr>PowerPoint Presentation</vt:lpstr>
      <vt:lpstr>Nils B Weidmann, Idean Salehyan. 2013. Intl Stud Q 57: 52-64.</vt:lpstr>
      <vt:lpstr>Why less violence?</vt:lpstr>
      <vt:lpstr>Data Accumulated from Different Sources</vt:lpstr>
      <vt:lpstr>PowerPoint Presentation</vt:lpstr>
      <vt:lpstr>Weidmann-Salehyan Method</vt:lpstr>
      <vt:lpstr>Findings</vt:lpstr>
      <vt:lpstr>Not just academic</vt:lpstr>
      <vt:lpstr>Deliverables…</vt:lpstr>
      <vt:lpstr>Iphone</vt:lpstr>
      <vt:lpstr>A result of basic and applied research</vt:lpstr>
      <vt:lpstr>Social Science can…</vt:lpstr>
      <vt:lpstr>That’s the Good News…</vt:lpstr>
      <vt:lpstr>But…</vt:lpstr>
      <vt:lpstr>PowerPoint Presentation</vt:lpstr>
      <vt:lpstr>But…</vt:lpstr>
      <vt:lpstr>The problem</vt:lpstr>
      <vt:lpstr>DA-RT Principle (Lupia &amp; Elman 2011)</vt:lpstr>
      <vt:lpstr>PowerPoint Presentation</vt:lpstr>
      <vt:lpstr>Today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educator</dc:title>
  <dc:creator>Owner</dc:creator>
  <cp:lastModifiedBy>Arthur Lupia</cp:lastModifiedBy>
  <cp:revision>75</cp:revision>
  <cp:lastPrinted>2014-09-09T20:38:31Z</cp:lastPrinted>
  <dcterms:created xsi:type="dcterms:W3CDTF">2014-09-09T13:31:06Z</dcterms:created>
  <dcterms:modified xsi:type="dcterms:W3CDTF">2015-03-27T13:45:57Z</dcterms:modified>
</cp:coreProperties>
</file>