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371" r:id="rId3"/>
    <p:sldId id="285" r:id="rId4"/>
    <p:sldId id="389" r:id="rId5"/>
    <p:sldId id="387" r:id="rId6"/>
    <p:sldId id="372" r:id="rId7"/>
    <p:sldId id="388" r:id="rId8"/>
    <p:sldId id="383" r:id="rId9"/>
    <p:sldId id="376" r:id="rId10"/>
    <p:sldId id="377" r:id="rId11"/>
    <p:sldId id="378" r:id="rId12"/>
    <p:sldId id="373" r:id="rId13"/>
    <p:sldId id="374" r:id="rId14"/>
    <p:sldId id="341" r:id="rId15"/>
    <p:sldId id="390" r:id="rId16"/>
    <p:sldId id="391" r:id="rId17"/>
    <p:sldId id="367" r:id="rId18"/>
    <p:sldId id="342" r:id="rId19"/>
    <p:sldId id="343" r:id="rId20"/>
    <p:sldId id="344" r:id="rId21"/>
    <p:sldId id="345" r:id="rId22"/>
    <p:sldId id="346" r:id="rId23"/>
    <p:sldId id="31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5" autoAdjust="0"/>
    <p:restoredTop sz="89662" autoAdjust="0"/>
  </p:normalViewPr>
  <p:slideViewPr>
    <p:cSldViewPr>
      <p:cViewPr>
        <p:scale>
          <a:sx n="60" d="100"/>
          <a:sy n="60" d="100"/>
        </p:scale>
        <p:origin x="-2400" y="-81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4853C8-FAD6-4D40-A214-86FD19FE5939}" type="datetimeFigureOut">
              <a:rPr lang="en-US" smtClean="0"/>
              <a:t>3/25/15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8B8C0B-0FFA-9A4F-B05C-A5C9B0B22C72}" type="slidenum">
              <a:rPr lang="en-US" smtClean="0"/>
              <a:t>‹#›</a:t>
            </a:fld>
            <a:endParaRPr lang="en-US"/>
          </a:p>
        </p:txBody>
      </p:sp>
    </p:spTree>
    <p:extLst>
      <p:ext uri="{BB962C8B-B14F-4D97-AF65-F5344CB8AC3E}">
        <p14:creationId xmlns:p14="http://schemas.microsoft.com/office/powerpoint/2010/main" val="17586422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F6BD56-52CD-4160-A495-927D695DD471}" type="datetimeFigureOut">
              <a:rPr lang="en-US" smtClean="0"/>
              <a:t>3/25/15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8A529-964F-4E7B-8339-2B3BB57BDA92}" type="slidenum">
              <a:rPr lang="en-US" smtClean="0"/>
              <a:t>‹#›</a:t>
            </a:fld>
            <a:endParaRPr lang="en-US"/>
          </a:p>
        </p:txBody>
      </p:sp>
    </p:spTree>
    <p:extLst>
      <p:ext uri="{BB962C8B-B14F-4D97-AF65-F5344CB8AC3E}">
        <p14:creationId xmlns:p14="http://schemas.microsoft.com/office/powerpoint/2010/main" val="12264196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45F8D0-3EA8-3249-B8CF-F9E160A915BD}" type="datetime1">
              <a:rPr lang="en-US" smtClean="0"/>
              <a:t>3/25/15</a:t>
            </a:fld>
            <a:endParaRPr lang="en-US"/>
          </a:p>
        </p:txBody>
      </p:sp>
      <p:sp>
        <p:nvSpPr>
          <p:cNvPr id="5" name="Footer Placeholder 4"/>
          <p:cNvSpPr>
            <a:spLocks noGrp="1"/>
          </p:cNvSpPr>
          <p:nvPr>
            <p:ph type="ftr" sz="quarter" idx="11"/>
          </p:nvPr>
        </p:nvSpPr>
        <p:spPr/>
        <p:txBody>
          <a:bodyPr/>
          <a:lstStyle/>
          <a:p>
            <a:r>
              <a:rPr lang="en-US" smtClean="0"/>
              <a:t>@DARTSupporters</a:t>
            </a:r>
            <a:endParaRPr lang="en-US"/>
          </a:p>
        </p:txBody>
      </p:sp>
      <p:sp>
        <p:nvSpPr>
          <p:cNvPr id="6" name="Slide Number Placeholder 5"/>
          <p:cNvSpPr>
            <a:spLocks noGrp="1"/>
          </p:cNvSpPr>
          <p:nvPr>
            <p:ph type="sldNum" sz="quarter" idx="12"/>
          </p:nvPr>
        </p:nvSpPr>
        <p:spPr/>
        <p:txBody>
          <a:bodyPr/>
          <a:lstStyle/>
          <a:p>
            <a:fld id="{2B88A4CF-A157-4ED4-9AE2-49B75BB47C7A}" type="slidenum">
              <a:rPr lang="en-US" smtClean="0"/>
              <a:t>‹#›</a:t>
            </a:fld>
            <a:endParaRPr lang="en-US"/>
          </a:p>
        </p:txBody>
      </p:sp>
    </p:spTree>
    <p:extLst>
      <p:ext uri="{BB962C8B-B14F-4D97-AF65-F5344CB8AC3E}">
        <p14:creationId xmlns:p14="http://schemas.microsoft.com/office/powerpoint/2010/main" val="189624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E21D4-2F96-3348-B5AE-BAE4B5369DB7}" type="datetime1">
              <a:rPr lang="en-US" smtClean="0"/>
              <a:t>3/25/15</a:t>
            </a:fld>
            <a:endParaRPr lang="en-US"/>
          </a:p>
        </p:txBody>
      </p:sp>
      <p:sp>
        <p:nvSpPr>
          <p:cNvPr id="5" name="Footer Placeholder 4"/>
          <p:cNvSpPr>
            <a:spLocks noGrp="1"/>
          </p:cNvSpPr>
          <p:nvPr>
            <p:ph type="ftr" sz="quarter" idx="11"/>
          </p:nvPr>
        </p:nvSpPr>
        <p:spPr/>
        <p:txBody>
          <a:bodyPr/>
          <a:lstStyle/>
          <a:p>
            <a:r>
              <a:rPr lang="en-US" smtClean="0"/>
              <a:t>@DARTSupporters</a:t>
            </a:r>
            <a:endParaRPr lang="en-US"/>
          </a:p>
        </p:txBody>
      </p:sp>
      <p:sp>
        <p:nvSpPr>
          <p:cNvPr id="6" name="Slide Number Placeholder 5"/>
          <p:cNvSpPr>
            <a:spLocks noGrp="1"/>
          </p:cNvSpPr>
          <p:nvPr>
            <p:ph type="sldNum" sz="quarter" idx="12"/>
          </p:nvPr>
        </p:nvSpPr>
        <p:spPr/>
        <p:txBody>
          <a:bodyPr/>
          <a:lstStyle/>
          <a:p>
            <a:fld id="{2B88A4CF-A157-4ED4-9AE2-49B75BB47C7A}" type="slidenum">
              <a:rPr lang="en-US" smtClean="0"/>
              <a:t>‹#›</a:t>
            </a:fld>
            <a:endParaRPr lang="en-US"/>
          </a:p>
        </p:txBody>
      </p:sp>
    </p:spTree>
    <p:extLst>
      <p:ext uri="{BB962C8B-B14F-4D97-AF65-F5344CB8AC3E}">
        <p14:creationId xmlns:p14="http://schemas.microsoft.com/office/powerpoint/2010/main" val="81115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ADDEA2-E2F8-BD4F-B592-1F79A9CD3062}" type="datetime1">
              <a:rPr lang="en-US" smtClean="0"/>
              <a:t>3/25/15</a:t>
            </a:fld>
            <a:endParaRPr lang="en-US"/>
          </a:p>
        </p:txBody>
      </p:sp>
      <p:sp>
        <p:nvSpPr>
          <p:cNvPr id="5" name="Footer Placeholder 4"/>
          <p:cNvSpPr>
            <a:spLocks noGrp="1"/>
          </p:cNvSpPr>
          <p:nvPr>
            <p:ph type="ftr" sz="quarter" idx="11"/>
          </p:nvPr>
        </p:nvSpPr>
        <p:spPr/>
        <p:txBody>
          <a:bodyPr/>
          <a:lstStyle/>
          <a:p>
            <a:r>
              <a:rPr lang="en-US" smtClean="0"/>
              <a:t>@DARTSupporters</a:t>
            </a:r>
            <a:endParaRPr lang="en-US"/>
          </a:p>
        </p:txBody>
      </p:sp>
      <p:sp>
        <p:nvSpPr>
          <p:cNvPr id="6" name="Slide Number Placeholder 5"/>
          <p:cNvSpPr>
            <a:spLocks noGrp="1"/>
          </p:cNvSpPr>
          <p:nvPr>
            <p:ph type="sldNum" sz="quarter" idx="12"/>
          </p:nvPr>
        </p:nvSpPr>
        <p:spPr/>
        <p:txBody>
          <a:bodyPr/>
          <a:lstStyle/>
          <a:p>
            <a:fld id="{2B88A4CF-A157-4ED4-9AE2-49B75BB47C7A}" type="slidenum">
              <a:rPr lang="en-US" smtClean="0"/>
              <a:t>‹#›</a:t>
            </a:fld>
            <a:endParaRPr lang="en-US"/>
          </a:p>
        </p:txBody>
      </p:sp>
    </p:spTree>
    <p:extLst>
      <p:ext uri="{BB962C8B-B14F-4D97-AF65-F5344CB8AC3E}">
        <p14:creationId xmlns:p14="http://schemas.microsoft.com/office/powerpoint/2010/main" val="319091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DDFD6-EF7B-A64D-BDA3-7226F7A8FC75}" type="datetime1">
              <a:rPr lang="en-US" smtClean="0"/>
              <a:t>3/25/15</a:t>
            </a:fld>
            <a:endParaRPr lang="en-US"/>
          </a:p>
        </p:txBody>
      </p:sp>
      <p:sp>
        <p:nvSpPr>
          <p:cNvPr id="5" name="Footer Placeholder 4"/>
          <p:cNvSpPr>
            <a:spLocks noGrp="1"/>
          </p:cNvSpPr>
          <p:nvPr>
            <p:ph type="ftr" sz="quarter" idx="11"/>
          </p:nvPr>
        </p:nvSpPr>
        <p:spPr/>
        <p:txBody>
          <a:bodyPr/>
          <a:lstStyle/>
          <a:p>
            <a:r>
              <a:rPr lang="en-US" smtClean="0"/>
              <a:t>@DARTSupporters</a:t>
            </a:r>
            <a:endParaRPr lang="en-US"/>
          </a:p>
        </p:txBody>
      </p:sp>
      <p:sp>
        <p:nvSpPr>
          <p:cNvPr id="6" name="Slide Number Placeholder 5"/>
          <p:cNvSpPr>
            <a:spLocks noGrp="1"/>
          </p:cNvSpPr>
          <p:nvPr>
            <p:ph type="sldNum" sz="quarter" idx="12"/>
          </p:nvPr>
        </p:nvSpPr>
        <p:spPr/>
        <p:txBody>
          <a:bodyPr/>
          <a:lstStyle/>
          <a:p>
            <a:fld id="{2B88A4CF-A157-4ED4-9AE2-49B75BB47C7A}" type="slidenum">
              <a:rPr lang="en-US" smtClean="0"/>
              <a:t>‹#›</a:t>
            </a:fld>
            <a:endParaRPr lang="en-US"/>
          </a:p>
        </p:txBody>
      </p:sp>
    </p:spTree>
    <p:extLst>
      <p:ext uri="{BB962C8B-B14F-4D97-AF65-F5344CB8AC3E}">
        <p14:creationId xmlns:p14="http://schemas.microsoft.com/office/powerpoint/2010/main" val="444840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48629-C109-3846-B304-433AF19DBE93}" type="datetime1">
              <a:rPr lang="en-US" smtClean="0"/>
              <a:t>3/25/15</a:t>
            </a:fld>
            <a:endParaRPr lang="en-US"/>
          </a:p>
        </p:txBody>
      </p:sp>
      <p:sp>
        <p:nvSpPr>
          <p:cNvPr id="5" name="Footer Placeholder 4"/>
          <p:cNvSpPr>
            <a:spLocks noGrp="1"/>
          </p:cNvSpPr>
          <p:nvPr>
            <p:ph type="ftr" sz="quarter" idx="11"/>
          </p:nvPr>
        </p:nvSpPr>
        <p:spPr/>
        <p:txBody>
          <a:bodyPr/>
          <a:lstStyle/>
          <a:p>
            <a:r>
              <a:rPr lang="en-US" smtClean="0"/>
              <a:t>@DARTSupporters</a:t>
            </a:r>
            <a:endParaRPr lang="en-US"/>
          </a:p>
        </p:txBody>
      </p:sp>
      <p:sp>
        <p:nvSpPr>
          <p:cNvPr id="6" name="Slide Number Placeholder 5"/>
          <p:cNvSpPr>
            <a:spLocks noGrp="1"/>
          </p:cNvSpPr>
          <p:nvPr>
            <p:ph type="sldNum" sz="quarter" idx="12"/>
          </p:nvPr>
        </p:nvSpPr>
        <p:spPr/>
        <p:txBody>
          <a:bodyPr/>
          <a:lstStyle/>
          <a:p>
            <a:fld id="{2B88A4CF-A157-4ED4-9AE2-49B75BB47C7A}" type="slidenum">
              <a:rPr lang="en-US" smtClean="0"/>
              <a:t>‹#›</a:t>
            </a:fld>
            <a:endParaRPr lang="en-US"/>
          </a:p>
        </p:txBody>
      </p:sp>
    </p:spTree>
    <p:extLst>
      <p:ext uri="{BB962C8B-B14F-4D97-AF65-F5344CB8AC3E}">
        <p14:creationId xmlns:p14="http://schemas.microsoft.com/office/powerpoint/2010/main" val="2695954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72262E-F5C7-AB4D-AC18-75B18947C20C}" type="datetime1">
              <a:rPr lang="en-US" smtClean="0"/>
              <a:t>3/25/15</a:t>
            </a:fld>
            <a:endParaRPr lang="en-US"/>
          </a:p>
        </p:txBody>
      </p:sp>
      <p:sp>
        <p:nvSpPr>
          <p:cNvPr id="6" name="Footer Placeholder 5"/>
          <p:cNvSpPr>
            <a:spLocks noGrp="1"/>
          </p:cNvSpPr>
          <p:nvPr>
            <p:ph type="ftr" sz="quarter" idx="11"/>
          </p:nvPr>
        </p:nvSpPr>
        <p:spPr/>
        <p:txBody>
          <a:bodyPr/>
          <a:lstStyle/>
          <a:p>
            <a:r>
              <a:rPr lang="en-US" smtClean="0"/>
              <a:t>@DARTSupporters</a:t>
            </a:r>
            <a:endParaRPr lang="en-US"/>
          </a:p>
        </p:txBody>
      </p:sp>
      <p:sp>
        <p:nvSpPr>
          <p:cNvPr id="7" name="Slide Number Placeholder 6"/>
          <p:cNvSpPr>
            <a:spLocks noGrp="1"/>
          </p:cNvSpPr>
          <p:nvPr>
            <p:ph type="sldNum" sz="quarter" idx="12"/>
          </p:nvPr>
        </p:nvSpPr>
        <p:spPr/>
        <p:txBody>
          <a:bodyPr/>
          <a:lstStyle/>
          <a:p>
            <a:fld id="{2B88A4CF-A157-4ED4-9AE2-49B75BB47C7A}" type="slidenum">
              <a:rPr lang="en-US" smtClean="0"/>
              <a:t>‹#›</a:t>
            </a:fld>
            <a:endParaRPr lang="en-US"/>
          </a:p>
        </p:txBody>
      </p:sp>
    </p:spTree>
    <p:extLst>
      <p:ext uri="{BB962C8B-B14F-4D97-AF65-F5344CB8AC3E}">
        <p14:creationId xmlns:p14="http://schemas.microsoft.com/office/powerpoint/2010/main" val="186276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46A150-98AD-1D4E-A24E-DA3A1DBA9125}" type="datetime1">
              <a:rPr lang="en-US" smtClean="0"/>
              <a:t>3/25/15</a:t>
            </a:fld>
            <a:endParaRPr lang="en-US"/>
          </a:p>
        </p:txBody>
      </p:sp>
      <p:sp>
        <p:nvSpPr>
          <p:cNvPr id="8" name="Footer Placeholder 7"/>
          <p:cNvSpPr>
            <a:spLocks noGrp="1"/>
          </p:cNvSpPr>
          <p:nvPr>
            <p:ph type="ftr" sz="quarter" idx="11"/>
          </p:nvPr>
        </p:nvSpPr>
        <p:spPr/>
        <p:txBody>
          <a:bodyPr/>
          <a:lstStyle/>
          <a:p>
            <a:r>
              <a:rPr lang="en-US" smtClean="0"/>
              <a:t>@DARTSupporters</a:t>
            </a:r>
            <a:endParaRPr lang="en-US"/>
          </a:p>
        </p:txBody>
      </p:sp>
      <p:sp>
        <p:nvSpPr>
          <p:cNvPr id="9" name="Slide Number Placeholder 8"/>
          <p:cNvSpPr>
            <a:spLocks noGrp="1"/>
          </p:cNvSpPr>
          <p:nvPr>
            <p:ph type="sldNum" sz="quarter" idx="12"/>
          </p:nvPr>
        </p:nvSpPr>
        <p:spPr/>
        <p:txBody>
          <a:bodyPr/>
          <a:lstStyle/>
          <a:p>
            <a:fld id="{2B88A4CF-A157-4ED4-9AE2-49B75BB47C7A}" type="slidenum">
              <a:rPr lang="en-US" smtClean="0"/>
              <a:t>‹#›</a:t>
            </a:fld>
            <a:endParaRPr lang="en-US"/>
          </a:p>
        </p:txBody>
      </p:sp>
    </p:spTree>
    <p:extLst>
      <p:ext uri="{BB962C8B-B14F-4D97-AF65-F5344CB8AC3E}">
        <p14:creationId xmlns:p14="http://schemas.microsoft.com/office/powerpoint/2010/main" val="1140185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3631E5-85CD-3948-9F41-A0F0C68043F1}" type="datetime1">
              <a:rPr lang="en-US" smtClean="0"/>
              <a:t>3/25/15</a:t>
            </a:fld>
            <a:endParaRPr lang="en-US"/>
          </a:p>
        </p:txBody>
      </p:sp>
      <p:sp>
        <p:nvSpPr>
          <p:cNvPr id="4" name="Footer Placeholder 3"/>
          <p:cNvSpPr>
            <a:spLocks noGrp="1"/>
          </p:cNvSpPr>
          <p:nvPr>
            <p:ph type="ftr" sz="quarter" idx="11"/>
          </p:nvPr>
        </p:nvSpPr>
        <p:spPr/>
        <p:txBody>
          <a:bodyPr/>
          <a:lstStyle/>
          <a:p>
            <a:r>
              <a:rPr lang="en-US" smtClean="0"/>
              <a:t>@DARTSupporters</a:t>
            </a:r>
            <a:endParaRPr lang="en-US"/>
          </a:p>
        </p:txBody>
      </p:sp>
      <p:sp>
        <p:nvSpPr>
          <p:cNvPr id="5" name="Slide Number Placeholder 4"/>
          <p:cNvSpPr>
            <a:spLocks noGrp="1"/>
          </p:cNvSpPr>
          <p:nvPr>
            <p:ph type="sldNum" sz="quarter" idx="12"/>
          </p:nvPr>
        </p:nvSpPr>
        <p:spPr/>
        <p:txBody>
          <a:bodyPr/>
          <a:lstStyle/>
          <a:p>
            <a:fld id="{2B88A4CF-A157-4ED4-9AE2-49B75BB47C7A}" type="slidenum">
              <a:rPr lang="en-US" smtClean="0"/>
              <a:t>‹#›</a:t>
            </a:fld>
            <a:endParaRPr lang="en-US"/>
          </a:p>
        </p:txBody>
      </p:sp>
    </p:spTree>
    <p:extLst>
      <p:ext uri="{BB962C8B-B14F-4D97-AF65-F5344CB8AC3E}">
        <p14:creationId xmlns:p14="http://schemas.microsoft.com/office/powerpoint/2010/main" val="1157929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6C5FB-9DCC-3548-B89A-837377309331}" type="datetime1">
              <a:rPr lang="en-US" smtClean="0"/>
              <a:t>3/25/15</a:t>
            </a:fld>
            <a:endParaRPr lang="en-US"/>
          </a:p>
        </p:txBody>
      </p:sp>
      <p:sp>
        <p:nvSpPr>
          <p:cNvPr id="3" name="Footer Placeholder 2"/>
          <p:cNvSpPr>
            <a:spLocks noGrp="1"/>
          </p:cNvSpPr>
          <p:nvPr>
            <p:ph type="ftr" sz="quarter" idx="11"/>
          </p:nvPr>
        </p:nvSpPr>
        <p:spPr/>
        <p:txBody>
          <a:bodyPr/>
          <a:lstStyle/>
          <a:p>
            <a:r>
              <a:rPr lang="en-US" smtClean="0"/>
              <a:t>@DARTSupporters</a:t>
            </a:r>
            <a:endParaRPr lang="en-US"/>
          </a:p>
        </p:txBody>
      </p:sp>
      <p:sp>
        <p:nvSpPr>
          <p:cNvPr id="4" name="Slide Number Placeholder 3"/>
          <p:cNvSpPr>
            <a:spLocks noGrp="1"/>
          </p:cNvSpPr>
          <p:nvPr>
            <p:ph type="sldNum" sz="quarter" idx="12"/>
          </p:nvPr>
        </p:nvSpPr>
        <p:spPr/>
        <p:txBody>
          <a:bodyPr/>
          <a:lstStyle/>
          <a:p>
            <a:fld id="{2B88A4CF-A157-4ED4-9AE2-49B75BB47C7A}" type="slidenum">
              <a:rPr lang="en-US" smtClean="0"/>
              <a:t>‹#›</a:t>
            </a:fld>
            <a:endParaRPr lang="en-US"/>
          </a:p>
        </p:txBody>
      </p:sp>
    </p:spTree>
    <p:extLst>
      <p:ext uri="{BB962C8B-B14F-4D97-AF65-F5344CB8AC3E}">
        <p14:creationId xmlns:p14="http://schemas.microsoft.com/office/powerpoint/2010/main" val="2453839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372BCA-D732-A24D-B656-DC33776C9DF6}" type="datetime1">
              <a:rPr lang="en-US" smtClean="0"/>
              <a:t>3/25/15</a:t>
            </a:fld>
            <a:endParaRPr lang="en-US"/>
          </a:p>
        </p:txBody>
      </p:sp>
      <p:sp>
        <p:nvSpPr>
          <p:cNvPr id="6" name="Footer Placeholder 5"/>
          <p:cNvSpPr>
            <a:spLocks noGrp="1"/>
          </p:cNvSpPr>
          <p:nvPr>
            <p:ph type="ftr" sz="quarter" idx="11"/>
          </p:nvPr>
        </p:nvSpPr>
        <p:spPr/>
        <p:txBody>
          <a:bodyPr/>
          <a:lstStyle/>
          <a:p>
            <a:r>
              <a:rPr lang="en-US" smtClean="0"/>
              <a:t>@DARTSupporters</a:t>
            </a:r>
            <a:endParaRPr lang="en-US"/>
          </a:p>
        </p:txBody>
      </p:sp>
      <p:sp>
        <p:nvSpPr>
          <p:cNvPr id="7" name="Slide Number Placeholder 6"/>
          <p:cNvSpPr>
            <a:spLocks noGrp="1"/>
          </p:cNvSpPr>
          <p:nvPr>
            <p:ph type="sldNum" sz="quarter" idx="12"/>
          </p:nvPr>
        </p:nvSpPr>
        <p:spPr/>
        <p:txBody>
          <a:bodyPr/>
          <a:lstStyle/>
          <a:p>
            <a:fld id="{2B88A4CF-A157-4ED4-9AE2-49B75BB47C7A}" type="slidenum">
              <a:rPr lang="en-US" smtClean="0"/>
              <a:t>‹#›</a:t>
            </a:fld>
            <a:endParaRPr lang="en-US"/>
          </a:p>
        </p:txBody>
      </p:sp>
    </p:spTree>
    <p:extLst>
      <p:ext uri="{BB962C8B-B14F-4D97-AF65-F5344CB8AC3E}">
        <p14:creationId xmlns:p14="http://schemas.microsoft.com/office/powerpoint/2010/main" val="782084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7237E-DBF2-8144-B5E4-539174987597}" type="datetime1">
              <a:rPr lang="en-US" smtClean="0"/>
              <a:t>3/25/15</a:t>
            </a:fld>
            <a:endParaRPr lang="en-US"/>
          </a:p>
        </p:txBody>
      </p:sp>
      <p:sp>
        <p:nvSpPr>
          <p:cNvPr id="6" name="Footer Placeholder 5"/>
          <p:cNvSpPr>
            <a:spLocks noGrp="1"/>
          </p:cNvSpPr>
          <p:nvPr>
            <p:ph type="ftr" sz="quarter" idx="11"/>
          </p:nvPr>
        </p:nvSpPr>
        <p:spPr/>
        <p:txBody>
          <a:bodyPr/>
          <a:lstStyle/>
          <a:p>
            <a:r>
              <a:rPr lang="en-US" smtClean="0"/>
              <a:t>@DARTSupporters</a:t>
            </a:r>
            <a:endParaRPr lang="en-US"/>
          </a:p>
        </p:txBody>
      </p:sp>
      <p:sp>
        <p:nvSpPr>
          <p:cNvPr id="7" name="Slide Number Placeholder 6"/>
          <p:cNvSpPr>
            <a:spLocks noGrp="1"/>
          </p:cNvSpPr>
          <p:nvPr>
            <p:ph type="sldNum" sz="quarter" idx="12"/>
          </p:nvPr>
        </p:nvSpPr>
        <p:spPr/>
        <p:txBody>
          <a:bodyPr/>
          <a:lstStyle/>
          <a:p>
            <a:fld id="{2B88A4CF-A157-4ED4-9AE2-49B75BB47C7A}" type="slidenum">
              <a:rPr lang="en-US" smtClean="0"/>
              <a:t>‹#›</a:t>
            </a:fld>
            <a:endParaRPr lang="en-US"/>
          </a:p>
        </p:txBody>
      </p:sp>
    </p:spTree>
    <p:extLst>
      <p:ext uri="{BB962C8B-B14F-4D97-AF65-F5344CB8AC3E}">
        <p14:creationId xmlns:p14="http://schemas.microsoft.com/office/powerpoint/2010/main" val="38220137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998FB-F245-3045-9541-88248C660691}" type="datetime1">
              <a:rPr lang="en-US" smtClean="0"/>
              <a:t>3/25/15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@DARTSupporters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8A4CF-A157-4ED4-9AE2-49B75BB47C7A}" type="slidenum">
              <a:rPr lang="en-US" smtClean="0"/>
              <a:t>‹#›</a:t>
            </a:fld>
            <a:endParaRPr lang="en-US"/>
          </a:p>
        </p:txBody>
      </p:sp>
    </p:spTree>
    <p:extLst>
      <p:ext uri="{BB962C8B-B14F-4D97-AF65-F5344CB8AC3E}">
        <p14:creationId xmlns:p14="http://schemas.microsoft.com/office/powerpoint/2010/main" val="3756577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rtstatement.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19200"/>
            <a:ext cx="8458200" cy="1470025"/>
          </a:xfrm>
        </p:spPr>
        <p:txBody>
          <a:bodyPr>
            <a:normAutofit/>
          </a:bodyPr>
          <a:lstStyle/>
          <a:p>
            <a:r>
              <a:rPr lang="en-US" b="1" dirty="0" smtClean="0"/>
              <a:t>DA-RT &amp; the Quest to Broaden the Supportive Coalition</a:t>
            </a:r>
            <a:endParaRPr lang="en-US" b="1" dirty="0"/>
          </a:p>
        </p:txBody>
      </p:sp>
      <p:sp>
        <p:nvSpPr>
          <p:cNvPr id="3" name="Subtitle 2"/>
          <p:cNvSpPr>
            <a:spLocks noGrp="1"/>
          </p:cNvSpPr>
          <p:nvPr>
            <p:ph type="subTitle" idx="1"/>
          </p:nvPr>
        </p:nvSpPr>
        <p:spPr>
          <a:xfrm>
            <a:off x="1371600" y="3276600"/>
            <a:ext cx="6400800" cy="2819400"/>
          </a:xfrm>
        </p:spPr>
        <p:txBody>
          <a:bodyPr>
            <a:normAutofit/>
          </a:bodyPr>
          <a:lstStyle/>
          <a:p>
            <a:endParaRPr lang="en-US" altLang="en-US" dirty="0" smtClean="0"/>
          </a:p>
          <a:p>
            <a:r>
              <a:rPr lang="en-US" altLang="en-US" b="1" dirty="0" smtClean="0"/>
              <a:t>@</a:t>
            </a:r>
            <a:r>
              <a:rPr lang="en-US" altLang="en-US" b="1" dirty="0" err="1" smtClean="0"/>
              <a:t>ColinElman</a:t>
            </a:r>
            <a:r>
              <a:rPr lang="en-US" altLang="en-US" b="1" dirty="0" smtClean="0"/>
              <a:t>, Syracuse University</a:t>
            </a:r>
          </a:p>
          <a:p>
            <a:r>
              <a:rPr lang="en-US" b="1" dirty="0" smtClean="0"/>
              <a:t>@</a:t>
            </a:r>
            <a:r>
              <a:rPr lang="en-US" b="1" dirty="0" err="1" smtClean="0"/>
              <a:t>ArthurLupia</a:t>
            </a:r>
            <a:r>
              <a:rPr lang="en-US" b="1" dirty="0" smtClean="0"/>
              <a:t>, </a:t>
            </a:r>
            <a:r>
              <a:rPr lang="en-US" b="1" dirty="0"/>
              <a:t>U</a:t>
            </a:r>
            <a:r>
              <a:rPr lang="en-US" b="1" dirty="0" smtClean="0"/>
              <a:t> of Michigan</a:t>
            </a:r>
          </a:p>
          <a:p>
            <a:r>
              <a:rPr lang="en-US" b="1" dirty="0" smtClean="0"/>
              <a:t>@</a:t>
            </a:r>
            <a:r>
              <a:rPr lang="en-US" b="1" dirty="0" err="1" smtClean="0"/>
              <a:t>DARTsupporters</a:t>
            </a:r>
            <a:endParaRPr lang="en-US" b="1" dirty="0"/>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32729945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“Must go faster!”</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447801"/>
            <a:ext cx="8077200" cy="5181600"/>
          </a:xfrm>
        </p:spPr>
      </p:pic>
      <p:sp>
        <p:nvSpPr>
          <p:cNvPr id="3" name="Footer Placeholder 2"/>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11011182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There’s no need to worry because….</a:t>
            </a:r>
            <a:endParaRPr lang="en-US" dirty="0"/>
          </a:p>
        </p:txBody>
      </p:sp>
      <p:sp>
        <p:nvSpPr>
          <p:cNvPr id="5" name="Subtitle 4"/>
          <p:cNvSpPr>
            <a:spLocks noGrp="1"/>
          </p:cNvSpPr>
          <p:nvPr>
            <p:ph type="subTitle" idx="1"/>
          </p:nvPr>
        </p:nvSpPr>
        <p:spPr/>
        <p:txBody>
          <a:bodyPr/>
          <a:lstStyle/>
          <a:p>
            <a:endParaRPr lang="en-US"/>
          </a:p>
        </p:txBody>
      </p:sp>
      <p:sp>
        <p:nvSpPr>
          <p:cNvPr id="2" name="Footer Placeholder 1"/>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9230192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res.jpg"/>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l="-49264" t="-7560" r="-63548" b="8101"/>
          <a:stretch/>
        </p:blipFill>
        <p:spPr>
          <a:xfrm>
            <a:off x="0" y="0"/>
            <a:ext cx="9144000" cy="6126163"/>
          </a:xfrm>
        </p:spPr>
      </p:pic>
      <p:sp>
        <p:nvSpPr>
          <p:cNvPr id="2" name="Footer Placeholder 1"/>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29545447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To </a:t>
            </a:r>
            <a:r>
              <a:rPr lang="en-US" dirty="0" smtClean="0">
                <a:solidFill>
                  <a:srgbClr val="FF0000"/>
                </a:solidFill>
              </a:rPr>
              <a:t>to widespread change</a:t>
            </a:r>
            <a:r>
              <a:rPr lang="en-US" dirty="0" smtClean="0"/>
              <a:t>, agreement on principle is not enough.</a:t>
            </a:r>
          </a:p>
          <a:p>
            <a:endParaRPr lang="en-US" dirty="0"/>
          </a:p>
          <a:p>
            <a:r>
              <a:rPr lang="en-US" dirty="0" smtClean="0"/>
              <a:t>We need</a:t>
            </a:r>
          </a:p>
          <a:p>
            <a:pPr lvl="1"/>
            <a:r>
              <a:rPr lang="en-US" dirty="0">
                <a:solidFill>
                  <a:srgbClr val="FF0000"/>
                </a:solidFill>
              </a:rPr>
              <a:t>Relationship </a:t>
            </a:r>
            <a:r>
              <a:rPr lang="en-US" dirty="0" smtClean="0">
                <a:solidFill>
                  <a:srgbClr val="FF0000"/>
                </a:solidFill>
              </a:rPr>
              <a:t>building</a:t>
            </a:r>
            <a:endParaRPr lang="en-US" dirty="0">
              <a:solidFill>
                <a:srgbClr val="FF0000"/>
              </a:solidFill>
            </a:endParaRPr>
          </a:p>
          <a:p>
            <a:pPr lvl="1"/>
            <a:r>
              <a:rPr lang="en-US" dirty="0" smtClean="0"/>
              <a:t>Broadly applicable incentive structures</a:t>
            </a:r>
          </a:p>
          <a:p>
            <a:pPr lvl="1"/>
            <a:r>
              <a:rPr lang="en-US" dirty="0" smtClean="0"/>
              <a:t>“Plug and play” infrastructure</a:t>
            </a:r>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35459451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 2014 Workshop</a:t>
            </a:r>
            <a:endParaRPr lang="en-US" dirty="0"/>
          </a:p>
        </p:txBody>
      </p:sp>
      <p:sp>
        <p:nvSpPr>
          <p:cNvPr id="3" name="Subtitle 2"/>
          <p:cNvSpPr>
            <a:spLocks noGrp="1"/>
          </p:cNvSpPr>
          <p:nvPr>
            <p:ph idx="1"/>
          </p:nvPr>
        </p:nvSpPr>
        <p:spPr/>
        <p:txBody>
          <a:bodyPr>
            <a:normAutofit fontScale="77500" lnSpcReduction="20000"/>
          </a:bodyPr>
          <a:lstStyle/>
          <a:p>
            <a:endParaRPr lang="en-US" dirty="0" smtClean="0"/>
          </a:p>
          <a:p>
            <a:r>
              <a:rPr lang="en-US" dirty="0" smtClean="0"/>
              <a:t>Pursue </a:t>
            </a:r>
            <a:r>
              <a:rPr lang="en-US" dirty="0" smtClean="0">
                <a:solidFill>
                  <a:srgbClr val="FF0000"/>
                </a:solidFill>
              </a:rPr>
              <a:t>points of agreement </a:t>
            </a:r>
            <a:r>
              <a:rPr lang="en-US" dirty="0" smtClean="0"/>
              <a:t>on key issues, including:</a:t>
            </a:r>
          </a:p>
          <a:p>
            <a:endParaRPr lang="en-US" dirty="0" smtClean="0"/>
          </a:p>
          <a:p>
            <a:pPr lvl="1"/>
            <a:r>
              <a:rPr lang="en-US" dirty="0" smtClean="0"/>
              <a:t>Data citation practices</a:t>
            </a:r>
          </a:p>
          <a:p>
            <a:pPr lvl="1"/>
            <a:endParaRPr lang="en-US" dirty="0" smtClean="0"/>
          </a:p>
          <a:p>
            <a:pPr lvl="1"/>
            <a:r>
              <a:rPr lang="en-US" dirty="0" smtClean="0"/>
              <a:t>Data access requirements (timing, embargoes, exemptions)</a:t>
            </a:r>
          </a:p>
          <a:p>
            <a:pPr lvl="1"/>
            <a:endParaRPr lang="en-US" dirty="0" smtClean="0"/>
          </a:p>
          <a:p>
            <a:pPr lvl="1"/>
            <a:r>
              <a:rPr lang="en-US" dirty="0" smtClean="0"/>
              <a:t>Research transparency requirements (e.g. sharing code, analysis plans)</a:t>
            </a:r>
          </a:p>
          <a:p>
            <a:pPr lvl="1"/>
            <a:endParaRPr lang="en-US" dirty="0" smtClean="0"/>
          </a:p>
          <a:p>
            <a:endParaRPr lang="en-US" dirty="0" smtClean="0"/>
          </a:p>
          <a:p>
            <a:r>
              <a:rPr lang="en-US" b="1" dirty="0" smtClean="0"/>
              <a:t>Find ways to provide </a:t>
            </a:r>
            <a:r>
              <a:rPr lang="en-US" b="1" dirty="0" smtClean="0">
                <a:solidFill>
                  <a:srgbClr val="FF0000"/>
                </a:solidFill>
              </a:rPr>
              <a:t>support and create </a:t>
            </a:r>
            <a:r>
              <a:rPr lang="en-US" b="1" dirty="0" smtClean="0"/>
              <a:t>incentives for effective implementation. </a:t>
            </a:r>
          </a:p>
          <a:p>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35939917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a:t>
            </a:r>
            <a:endParaRPr lang="en-US" dirty="0"/>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US" dirty="0" smtClean="0"/>
              <a:t>Live on October 31, 2014.</a:t>
            </a:r>
          </a:p>
          <a:p>
            <a:endParaRPr lang="en-US" dirty="0"/>
          </a:p>
          <a:p>
            <a:r>
              <a:rPr lang="en-US" dirty="0" smtClean="0"/>
              <a:t>25 </a:t>
            </a:r>
            <a:r>
              <a:rPr lang="en-US" dirty="0" smtClean="0"/>
              <a:t>journals have signed so </a:t>
            </a:r>
            <a:r>
              <a:rPr lang="en-US" dirty="0" smtClean="0"/>
              <a:t>far, including:</a:t>
            </a:r>
            <a:endParaRPr lang="en-US" dirty="0" smtClean="0"/>
          </a:p>
          <a:p>
            <a:pPr marL="633413" indent="-341313"/>
            <a:r>
              <a:rPr lang="en-US" dirty="0" smtClean="0"/>
              <a:t>American </a:t>
            </a:r>
            <a:r>
              <a:rPr lang="en-US" dirty="0"/>
              <a:t>Journal of Political Science</a:t>
            </a:r>
          </a:p>
          <a:p>
            <a:pPr marL="633413" indent="-341313"/>
            <a:r>
              <a:rPr lang="en-US" dirty="0"/>
              <a:t>American Political Science Review</a:t>
            </a:r>
          </a:p>
          <a:p>
            <a:pPr marL="633413" indent="-341313"/>
            <a:r>
              <a:rPr lang="en-US" dirty="0"/>
              <a:t>British Journal of Political Science</a:t>
            </a:r>
          </a:p>
          <a:p>
            <a:pPr marL="633413" indent="-341313"/>
            <a:r>
              <a:rPr lang="en-US" dirty="0"/>
              <a:t>Comparative Political Studies</a:t>
            </a:r>
          </a:p>
          <a:p>
            <a:pPr marL="633413" indent="-341313"/>
            <a:r>
              <a:rPr lang="en-US" dirty="0"/>
              <a:t>Conflict Management &amp; Peace Science</a:t>
            </a:r>
          </a:p>
          <a:p>
            <a:pPr marL="633413" indent="-341313"/>
            <a:r>
              <a:rPr lang="en-US" dirty="0"/>
              <a:t>Cooperation &amp; </a:t>
            </a:r>
            <a:r>
              <a:rPr lang="en-US" dirty="0" smtClean="0"/>
              <a:t>Conflict</a:t>
            </a:r>
          </a:p>
          <a:p>
            <a:pPr marL="633413" indent="-233363"/>
            <a:r>
              <a:rPr lang="en-US" dirty="0"/>
              <a:t>European Journal of Political Research</a:t>
            </a:r>
          </a:p>
          <a:p>
            <a:pPr marL="633413" indent="-233363"/>
            <a:r>
              <a:rPr lang="en-US" dirty="0"/>
              <a:t>European Union </a:t>
            </a:r>
            <a:r>
              <a:rPr lang="en-US" dirty="0" smtClean="0"/>
              <a:t>Politics</a:t>
            </a:r>
            <a:endParaRPr lang="en-US" dirty="0"/>
          </a:p>
        </p:txBody>
      </p:sp>
    </p:spTree>
    <p:extLst>
      <p:ext uri="{BB962C8B-B14F-4D97-AF65-F5344CB8AC3E}">
        <p14:creationId xmlns:p14="http://schemas.microsoft.com/office/powerpoint/2010/main" val="36393505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381000"/>
            <a:ext cx="7696200" cy="5745163"/>
          </a:xfrm>
        </p:spPr>
        <p:txBody>
          <a:bodyPr>
            <a:normAutofit fontScale="77500" lnSpcReduction="20000"/>
          </a:bodyPr>
          <a:lstStyle/>
          <a:p>
            <a:pPr marL="742950"/>
            <a:r>
              <a:rPr lang="en-US" dirty="0" smtClean="0"/>
              <a:t>International </a:t>
            </a:r>
            <a:r>
              <a:rPr lang="en-US" dirty="0"/>
              <a:t>Interactions</a:t>
            </a:r>
          </a:p>
          <a:p>
            <a:pPr marL="742950"/>
            <a:r>
              <a:rPr lang="en-US" dirty="0"/>
              <a:t>International Security</a:t>
            </a:r>
          </a:p>
          <a:p>
            <a:pPr marL="742950"/>
            <a:r>
              <a:rPr lang="en-US" dirty="0"/>
              <a:t>Italian Political Science Review</a:t>
            </a:r>
          </a:p>
          <a:p>
            <a:pPr marL="742950"/>
            <a:r>
              <a:rPr lang="en-US" dirty="0"/>
              <a:t>Journal of Conflict Resolution</a:t>
            </a:r>
          </a:p>
          <a:p>
            <a:pPr marL="742950"/>
            <a:r>
              <a:rPr lang="en-US" dirty="0"/>
              <a:t>Journal of Peace Research</a:t>
            </a:r>
          </a:p>
          <a:p>
            <a:pPr marL="742950"/>
            <a:r>
              <a:rPr lang="en-US" dirty="0"/>
              <a:t>Journal of Politics</a:t>
            </a:r>
          </a:p>
          <a:p>
            <a:pPr marL="742950"/>
            <a:r>
              <a:rPr lang="en-US" dirty="0"/>
              <a:t>Journal of Theoretical Politics</a:t>
            </a:r>
          </a:p>
          <a:p>
            <a:pPr marL="742950"/>
            <a:r>
              <a:rPr lang="en-US" dirty="0"/>
              <a:t>Party Politics</a:t>
            </a:r>
          </a:p>
          <a:p>
            <a:pPr marL="742950"/>
            <a:r>
              <a:rPr lang="en-US" dirty="0"/>
              <a:t>Political Analysis</a:t>
            </a:r>
          </a:p>
          <a:p>
            <a:pPr marL="742950"/>
            <a:r>
              <a:rPr lang="en-US" dirty="0"/>
              <a:t>Political Behavior</a:t>
            </a:r>
          </a:p>
          <a:p>
            <a:pPr marL="742950"/>
            <a:r>
              <a:rPr lang="en-US" dirty="0"/>
              <a:t>Political Methodologist</a:t>
            </a:r>
          </a:p>
          <a:p>
            <a:pPr marL="742950"/>
            <a:r>
              <a:rPr lang="en-US" dirty="0"/>
              <a:t>Research and Politics</a:t>
            </a:r>
          </a:p>
          <a:p>
            <a:pPr marL="742950"/>
            <a:r>
              <a:rPr lang="en-US" dirty="0"/>
              <a:t>Security Studies</a:t>
            </a:r>
          </a:p>
          <a:p>
            <a:pPr marL="742950"/>
            <a:r>
              <a:rPr lang="en-US" dirty="0"/>
              <a:t>State Politics &amp; Policy </a:t>
            </a:r>
            <a:r>
              <a:rPr lang="en-US" dirty="0" smtClean="0"/>
              <a:t>Quarterly</a:t>
            </a:r>
            <a:endParaRPr lang="en-US" dirty="0"/>
          </a:p>
        </p:txBody>
      </p:sp>
    </p:spTree>
    <p:extLst>
      <p:ext uri="{BB962C8B-B14F-4D97-AF65-F5344CB8AC3E}">
        <p14:creationId xmlns:p14="http://schemas.microsoft.com/office/powerpoint/2010/main" val="14765931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Help Editors</a:t>
            </a:r>
            <a:endParaRPr lang="en-US" dirty="0"/>
          </a:p>
        </p:txBody>
      </p:sp>
      <p:sp>
        <p:nvSpPr>
          <p:cNvPr id="3" name="Content Placeholder 2"/>
          <p:cNvSpPr>
            <a:spLocks noGrp="1"/>
          </p:cNvSpPr>
          <p:nvPr>
            <p:ph idx="1"/>
          </p:nvPr>
        </p:nvSpPr>
        <p:spPr/>
        <p:txBody>
          <a:bodyPr>
            <a:normAutofit/>
          </a:bodyPr>
          <a:lstStyle/>
          <a:p>
            <a:r>
              <a:rPr lang="en-US" dirty="0" smtClean="0"/>
              <a:t>Provide some </a:t>
            </a:r>
            <a:r>
              <a:rPr lang="en-US" dirty="0" smtClean="0">
                <a:solidFill>
                  <a:srgbClr val="FF0000"/>
                </a:solidFill>
              </a:rPr>
              <a:t>help articulating standards </a:t>
            </a:r>
            <a:r>
              <a:rPr lang="en-US" dirty="0" smtClean="0"/>
              <a:t>that respect their research traditions.</a:t>
            </a:r>
          </a:p>
          <a:p>
            <a:endParaRPr lang="en-US" dirty="0" smtClean="0"/>
          </a:p>
          <a:p>
            <a:r>
              <a:rPr lang="en-US" dirty="0" smtClean="0"/>
              <a:t>Point them towards </a:t>
            </a:r>
            <a:r>
              <a:rPr lang="en-US" dirty="0" smtClean="0">
                <a:solidFill>
                  <a:srgbClr val="FF0000"/>
                </a:solidFill>
              </a:rPr>
              <a:t>plug and play infrastructure.</a:t>
            </a:r>
          </a:p>
          <a:p>
            <a:pPr lvl="1"/>
            <a:r>
              <a:rPr lang="en-US" dirty="0" smtClean="0"/>
              <a:t>They can achieve their goals without hiring additional staff or other large investments (expertise in code or data checking).</a:t>
            </a:r>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9551236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Joint Statement</a:t>
            </a:r>
            <a:endParaRPr lang="en-US" dirty="0"/>
          </a:p>
        </p:txBody>
      </p:sp>
      <p:sp>
        <p:nvSpPr>
          <p:cNvPr id="3" name="Content Placeholder 2"/>
          <p:cNvSpPr>
            <a:spLocks noGrp="1"/>
          </p:cNvSpPr>
          <p:nvPr>
            <p:ph idx="1"/>
          </p:nvPr>
        </p:nvSpPr>
        <p:spPr/>
        <p:txBody>
          <a:bodyPr>
            <a:normAutofit/>
          </a:bodyPr>
          <a:lstStyle/>
          <a:p>
            <a:endParaRPr lang="en-US" dirty="0" smtClean="0">
              <a:solidFill>
                <a:srgbClr val="FF0000"/>
              </a:solidFill>
            </a:endParaRPr>
          </a:p>
          <a:p>
            <a:r>
              <a:rPr lang="en-US" dirty="0" smtClean="0">
                <a:solidFill>
                  <a:srgbClr val="FF0000"/>
                </a:solidFill>
              </a:rPr>
              <a:t>Proposed </a:t>
            </a:r>
            <a:r>
              <a:rPr lang="en-US" dirty="0" smtClean="0">
                <a:solidFill>
                  <a:srgbClr val="FF0000"/>
                </a:solidFill>
              </a:rPr>
              <a:t>by editors. </a:t>
            </a:r>
            <a:r>
              <a:rPr lang="en-US" dirty="0" smtClean="0"/>
              <a:t>Can be seen </a:t>
            </a:r>
            <a:r>
              <a:rPr lang="en-US" dirty="0"/>
              <a:t>at </a:t>
            </a:r>
            <a:r>
              <a:rPr lang="en-US" dirty="0" smtClean="0">
                <a:hlinkClick r:id="rId2"/>
              </a:rPr>
              <a:t>http://www.dartstatement.org</a:t>
            </a:r>
            <a:endParaRPr lang="en-US" dirty="0"/>
          </a:p>
          <a:p>
            <a:pPr marL="0" indent="0">
              <a:buNone/>
            </a:pPr>
            <a:endParaRPr lang="en-US" dirty="0" smtClean="0"/>
          </a:p>
          <a:p>
            <a:r>
              <a:rPr lang="en-US" dirty="0" smtClean="0"/>
              <a:t>Goal: A document that can help editors from many research traditions </a:t>
            </a:r>
            <a:r>
              <a:rPr lang="en-US" dirty="0" smtClean="0">
                <a:solidFill>
                  <a:srgbClr val="FF0000"/>
                </a:solidFill>
              </a:rPr>
              <a:t>achieve credibility and legitimacy aspirations.</a:t>
            </a:r>
          </a:p>
          <a:p>
            <a:endParaRPr lang="en-US" dirty="0" smtClean="0">
              <a:solidFill>
                <a:srgbClr val="FF0000"/>
              </a:solidFill>
            </a:endParaRPr>
          </a:p>
          <a:p>
            <a:pPr marL="0" indent="0">
              <a:buNone/>
            </a:pP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2861166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1 </a:t>
            </a:r>
            <a:endParaRPr lang="en-US" dirty="0"/>
          </a:p>
        </p:txBody>
      </p:sp>
      <p:sp>
        <p:nvSpPr>
          <p:cNvPr id="3" name="Content Placeholder 2"/>
          <p:cNvSpPr>
            <a:spLocks noGrp="1"/>
          </p:cNvSpPr>
          <p:nvPr>
            <p:ph idx="1"/>
          </p:nvPr>
        </p:nvSpPr>
        <p:spPr/>
        <p:txBody>
          <a:bodyPr>
            <a:normAutofit/>
          </a:bodyPr>
          <a:lstStyle/>
          <a:p>
            <a:pPr marL="0" lvl="0" indent="0">
              <a:buNone/>
            </a:pPr>
            <a:endParaRPr lang="en-US" dirty="0" smtClean="0"/>
          </a:p>
          <a:p>
            <a:pPr marL="0" lvl="0" indent="0">
              <a:buNone/>
            </a:pPr>
            <a:r>
              <a:rPr lang="en-US" dirty="0" smtClean="0"/>
              <a:t>1. Require that </a:t>
            </a:r>
            <a:r>
              <a:rPr lang="en-US" dirty="0">
                <a:solidFill>
                  <a:srgbClr val="FF0000"/>
                </a:solidFill>
              </a:rPr>
              <a:t>cited data </a:t>
            </a:r>
            <a:r>
              <a:rPr lang="en-US" dirty="0"/>
              <a:t>are available at the time of publication through a </a:t>
            </a:r>
            <a:r>
              <a:rPr lang="en-US" dirty="0">
                <a:solidFill>
                  <a:srgbClr val="FF0000"/>
                </a:solidFill>
              </a:rPr>
              <a:t>trusted digital repository</a:t>
            </a:r>
            <a:r>
              <a:rPr lang="en-US" dirty="0"/>
              <a:t>. </a:t>
            </a:r>
            <a:endParaRPr lang="en-US" dirty="0" smtClean="0"/>
          </a:p>
          <a:p>
            <a:pPr lvl="1"/>
            <a:r>
              <a:rPr lang="en-US" dirty="0" smtClean="0"/>
              <a:t>Plus advice about restricted data.</a:t>
            </a:r>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19516073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eaLnBrk="1" hangingPunct="1"/>
            <a:r>
              <a:rPr lang="en-US" dirty="0" smtClean="0"/>
              <a:t>What is DA-RT?</a:t>
            </a:r>
          </a:p>
        </p:txBody>
      </p:sp>
      <p:sp>
        <p:nvSpPr>
          <p:cNvPr id="46083" name="Content Placeholder 2"/>
          <p:cNvSpPr>
            <a:spLocks noGrp="1"/>
          </p:cNvSpPr>
          <p:nvPr>
            <p:ph idx="1"/>
          </p:nvPr>
        </p:nvSpPr>
        <p:spPr/>
        <p:txBody>
          <a:bodyPr>
            <a:normAutofit lnSpcReduction="10000"/>
          </a:bodyPr>
          <a:lstStyle/>
          <a:p>
            <a:pPr eaLnBrk="1" hangingPunct="1">
              <a:buNone/>
            </a:pPr>
            <a:endParaRPr lang="en-US" dirty="0" smtClean="0"/>
          </a:p>
          <a:p>
            <a:pPr eaLnBrk="1" hangingPunct="1"/>
            <a:r>
              <a:rPr lang="en-US" dirty="0" smtClean="0"/>
              <a:t>Three sources produce </a:t>
            </a:r>
            <a:r>
              <a:rPr lang="en-US" dirty="0" smtClean="0">
                <a:solidFill>
                  <a:srgbClr val="FF0000"/>
                </a:solidFill>
              </a:rPr>
              <a:t>credibility</a:t>
            </a:r>
            <a:r>
              <a:rPr lang="en-US" dirty="0" smtClean="0"/>
              <a:t> and</a:t>
            </a:r>
            <a:r>
              <a:rPr lang="en-US" dirty="0" smtClean="0">
                <a:solidFill>
                  <a:srgbClr val="FF0000"/>
                </a:solidFill>
              </a:rPr>
              <a:t> legitimacy</a:t>
            </a:r>
          </a:p>
          <a:p>
            <a:pPr lvl="1" eaLnBrk="1" hangingPunct="1"/>
            <a:endParaRPr lang="en-US" dirty="0" smtClean="0"/>
          </a:p>
          <a:p>
            <a:pPr lvl="1" eaLnBrk="1" hangingPunct="1"/>
            <a:r>
              <a:rPr lang="en-US" u="sng" dirty="0" smtClean="0"/>
              <a:t>D</a:t>
            </a:r>
            <a:r>
              <a:rPr lang="en-US" dirty="0" smtClean="0"/>
              <a:t>ata </a:t>
            </a:r>
            <a:r>
              <a:rPr lang="en-US" u="sng" dirty="0" smtClean="0"/>
              <a:t>A</a:t>
            </a:r>
            <a:r>
              <a:rPr lang="en-US" dirty="0" smtClean="0"/>
              <a:t>ccess</a:t>
            </a:r>
          </a:p>
          <a:p>
            <a:pPr lvl="1" eaLnBrk="1" hangingPunct="1"/>
            <a:endParaRPr lang="en-US" dirty="0" smtClean="0"/>
          </a:p>
          <a:p>
            <a:pPr lvl="1" eaLnBrk="1" hangingPunct="1"/>
            <a:r>
              <a:rPr lang="en-US" u="sng" dirty="0" smtClean="0"/>
              <a:t>R</a:t>
            </a:r>
            <a:r>
              <a:rPr lang="en-US" dirty="0" smtClean="0"/>
              <a:t>esearch </a:t>
            </a:r>
            <a:r>
              <a:rPr lang="en-US" u="sng" dirty="0" smtClean="0"/>
              <a:t>T</a:t>
            </a:r>
            <a:r>
              <a:rPr lang="en-US" dirty="0" smtClean="0"/>
              <a:t>ransparency</a:t>
            </a:r>
          </a:p>
          <a:p>
            <a:pPr lvl="2"/>
            <a:r>
              <a:rPr lang="en-US" dirty="0" smtClean="0"/>
              <a:t>Production Transparency</a:t>
            </a:r>
          </a:p>
          <a:p>
            <a:pPr lvl="2"/>
            <a:r>
              <a:rPr lang="en-US" dirty="0" smtClean="0"/>
              <a:t>Analytic Transparency</a:t>
            </a:r>
          </a:p>
          <a:p>
            <a:pPr eaLnBrk="1" hangingPunct="1"/>
            <a:endParaRPr lang="en-US" dirty="0" smtClean="0"/>
          </a:p>
        </p:txBody>
      </p:sp>
      <p:sp>
        <p:nvSpPr>
          <p:cNvPr id="2" name="Footer Placeholder 1"/>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63623116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2 </a:t>
            </a:r>
            <a:endParaRPr lang="en-US" dirty="0"/>
          </a:p>
        </p:txBody>
      </p:sp>
      <p:sp>
        <p:nvSpPr>
          <p:cNvPr id="3" name="Content Placeholder 2"/>
          <p:cNvSpPr>
            <a:spLocks noGrp="1"/>
          </p:cNvSpPr>
          <p:nvPr>
            <p:ph idx="1"/>
          </p:nvPr>
        </p:nvSpPr>
        <p:spPr/>
        <p:txBody>
          <a:bodyPr>
            <a:normAutofit/>
          </a:bodyPr>
          <a:lstStyle/>
          <a:p>
            <a:pPr marL="0" lvl="0" indent="0">
              <a:buNone/>
            </a:pPr>
            <a:endParaRPr lang="en-US" dirty="0" smtClean="0"/>
          </a:p>
          <a:p>
            <a:pPr marL="0" lvl="0" indent="0">
              <a:buNone/>
            </a:pPr>
            <a:r>
              <a:rPr lang="en-US" dirty="0" smtClean="0"/>
              <a:t>2. Require </a:t>
            </a:r>
            <a:r>
              <a:rPr lang="en-US" dirty="0" smtClean="0">
                <a:solidFill>
                  <a:srgbClr val="FF0000"/>
                </a:solidFill>
              </a:rPr>
              <a:t>clear delineation </a:t>
            </a:r>
            <a:r>
              <a:rPr lang="en-US" dirty="0" smtClean="0"/>
              <a:t>of the </a:t>
            </a:r>
            <a:r>
              <a:rPr lang="en-US" dirty="0">
                <a:solidFill>
                  <a:srgbClr val="FF0000"/>
                </a:solidFill>
              </a:rPr>
              <a:t>analytic procedures </a:t>
            </a:r>
            <a:r>
              <a:rPr lang="en-US" dirty="0"/>
              <a:t>upon which </a:t>
            </a:r>
            <a:r>
              <a:rPr lang="en-US" dirty="0" smtClean="0"/>
              <a:t>published </a:t>
            </a:r>
            <a:r>
              <a:rPr lang="en-US" dirty="0"/>
              <a:t>claims </a:t>
            </a:r>
            <a:r>
              <a:rPr lang="en-US" dirty="0" smtClean="0"/>
              <a:t>rely.</a:t>
            </a:r>
          </a:p>
          <a:p>
            <a:r>
              <a:rPr lang="en-US" dirty="0" smtClean="0"/>
              <a:t>Where possible, provide </a:t>
            </a:r>
            <a:r>
              <a:rPr lang="en-US" dirty="0"/>
              <a:t>access to all relevant </a:t>
            </a:r>
            <a:r>
              <a:rPr lang="en-US" dirty="0" smtClean="0"/>
              <a:t>materials</a:t>
            </a:r>
            <a:r>
              <a:rPr lang="en-US" dirty="0"/>
              <a:t>. </a:t>
            </a:r>
            <a:endParaRPr lang="en-US" dirty="0" smtClean="0"/>
          </a:p>
          <a:p>
            <a:r>
              <a:rPr lang="en-US" dirty="0" smtClean="0"/>
              <a:t>Otherwise, share as much as possible </a:t>
            </a:r>
            <a:r>
              <a:rPr lang="en-US" dirty="0"/>
              <a:t>through a trusted digital repository.</a:t>
            </a:r>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413870142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3 </a:t>
            </a:r>
            <a:endParaRPr lang="en-US" dirty="0"/>
          </a:p>
        </p:txBody>
      </p:sp>
      <p:sp>
        <p:nvSpPr>
          <p:cNvPr id="3" name="Content Placeholder 2"/>
          <p:cNvSpPr>
            <a:spLocks noGrp="1"/>
          </p:cNvSpPr>
          <p:nvPr>
            <p:ph idx="1"/>
          </p:nvPr>
        </p:nvSpPr>
        <p:spPr/>
        <p:txBody>
          <a:bodyPr>
            <a:normAutofit/>
          </a:bodyPr>
          <a:lstStyle/>
          <a:p>
            <a:pPr marL="0" lvl="0" indent="0">
              <a:buNone/>
            </a:pPr>
            <a:endParaRPr lang="en-US" dirty="0" smtClean="0"/>
          </a:p>
          <a:p>
            <a:pPr marL="0" indent="0">
              <a:buNone/>
            </a:pPr>
            <a:r>
              <a:rPr lang="en-US" dirty="0" smtClean="0"/>
              <a:t>3. </a:t>
            </a:r>
            <a:r>
              <a:rPr lang="en-US" dirty="0" smtClean="0">
                <a:solidFill>
                  <a:srgbClr val="C00000"/>
                </a:solidFill>
              </a:rPr>
              <a:t>Data </a:t>
            </a:r>
            <a:r>
              <a:rPr lang="en-US" dirty="0">
                <a:solidFill>
                  <a:srgbClr val="C00000"/>
                </a:solidFill>
              </a:rPr>
              <a:t>citation </a:t>
            </a:r>
            <a:r>
              <a:rPr lang="en-US" dirty="0" smtClean="0">
                <a:solidFill>
                  <a:srgbClr val="C00000"/>
                </a:solidFill>
              </a:rPr>
              <a:t>policy: </a:t>
            </a:r>
            <a:r>
              <a:rPr lang="en-US" dirty="0" smtClean="0"/>
              <a:t>require explicit citations of all data used in claims. </a:t>
            </a:r>
          </a:p>
          <a:p>
            <a:pPr lvl="1"/>
            <a:r>
              <a:rPr lang="en-US" dirty="0" smtClean="0"/>
              <a:t>Elements include:</a:t>
            </a:r>
          </a:p>
          <a:p>
            <a:pPr lvl="2"/>
            <a:r>
              <a:rPr lang="en-US" dirty="0" smtClean="0"/>
              <a:t>a dataset’s author(s), </a:t>
            </a:r>
          </a:p>
          <a:p>
            <a:pPr lvl="2"/>
            <a:r>
              <a:rPr lang="en-US" dirty="0" smtClean="0"/>
              <a:t>title</a:t>
            </a:r>
            <a:r>
              <a:rPr lang="en-US" dirty="0"/>
              <a:t>, </a:t>
            </a:r>
            <a:endParaRPr lang="en-US" dirty="0" smtClean="0"/>
          </a:p>
          <a:p>
            <a:pPr lvl="2"/>
            <a:r>
              <a:rPr lang="en-US" dirty="0" smtClean="0"/>
              <a:t>date</a:t>
            </a:r>
            <a:r>
              <a:rPr lang="en-US" dirty="0"/>
              <a:t>, </a:t>
            </a:r>
            <a:endParaRPr lang="en-US" dirty="0" smtClean="0"/>
          </a:p>
          <a:p>
            <a:pPr lvl="2"/>
            <a:r>
              <a:rPr lang="en-US" dirty="0" smtClean="0"/>
              <a:t>version</a:t>
            </a:r>
            <a:r>
              <a:rPr lang="en-US" dirty="0"/>
              <a:t>, </a:t>
            </a:r>
            <a:endParaRPr lang="en-US" dirty="0" smtClean="0"/>
          </a:p>
          <a:p>
            <a:pPr lvl="2"/>
            <a:r>
              <a:rPr lang="en-US" dirty="0" smtClean="0"/>
              <a:t>and </a:t>
            </a:r>
            <a:r>
              <a:rPr lang="en-US" dirty="0"/>
              <a:t>a persistent identifier. </a:t>
            </a:r>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34546185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4</a:t>
            </a:r>
            <a:endParaRPr lang="en-US" dirty="0"/>
          </a:p>
        </p:txBody>
      </p:sp>
      <p:sp>
        <p:nvSpPr>
          <p:cNvPr id="3" name="Content Placeholder 2"/>
          <p:cNvSpPr>
            <a:spLocks noGrp="1"/>
          </p:cNvSpPr>
          <p:nvPr>
            <p:ph idx="1"/>
          </p:nvPr>
        </p:nvSpPr>
        <p:spPr/>
        <p:txBody>
          <a:bodyPr/>
          <a:lstStyle/>
          <a:p>
            <a:pPr lvl="0"/>
            <a:endParaRPr lang="en-US" dirty="0" smtClean="0"/>
          </a:p>
          <a:p>
            <a:pPr marL="0" lvl="0" indent="0">
              <a:buNone/>
            </a:pPr>
            <a:r>
              <a:rPr lang="en-US" dirty="0" smtClean="0"/>
              <a:t>4. Ensure </a:t>
            </a:r>
            <a:r>
              <a:rPr lang="en-US" dirty="0"/>
              <a:t>that journal style guides, codes of ethics, publication manuals, </a:t>
            </a:r>
            <a:r>
              <a:rPr lang="en-US" dirty="0" smtClean="0"/>
              <a:t>etc. include </a:t>
            </a:r>
            <a:r>
              <a:rPr lang="en-US" dirty="0"/>
              <a:t>improved data access and research transparency requirements. </a:t>
            </a:r>
          </a:p>
          <a:p>
            <a:endParaRPr lang="en-US" dirty="0"/>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86845142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dirty="0"/>
          </a:p>
        </p:txBody>
      </p:sp>
      <p:sp>
        <p:nvSpPr>
          <p:cNvPr id="3" name="Subtitle 2"/>
          <p:cNvSpPr>
            <a:spLocks noGrp="1"/>
          </p:cNvSpPr>
          <p:nvPr>
            <p:ph type="subTitle" idx="1"/>
          </p:nvPr>
        </p:nvSpPr>
        <p:spPr/>
        <p:txBody>
          <a:bodyPr/>
          <a:lstStyle/>
          <a:p>
            <a:r>
              <a:rPr lang="en-US" dirty="0" smtClean="0"/>
              <a:t>@</a:t>
            </a:r>
            <a:r>
              <a:rPr lang="en-US" dirty="0" err="1" smtClean="0"/>
              <a:t>DARTsupporters</a:t>
            </a:r>
            <a:endParaRPr lang="en-US" dirty="0" smtClean="0"/>
          </a:p>
          <a:p>
            <a:r>
              <a:rPr lang="en-US" dirty="0" err="1" smtClean="0"/>
              <a:t>www.dartstatement.org</a:t>
            </a:r>
            <a:endParaRPr lang="en-US" dirty="0"/>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19887403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DA-RT History</a:t>
            </a:r>
          </a:p>
        </p:txBody>
      </p:sp>
      <p:sp>
        <p:nvSpPr>
          <p:cNvPr id="10243" name="Content Placeholder 2"/>
          <p:cNvSpPr>
            <a:spLocks noGrp="1"/>
          </p:cNvSpPr>
          <p:nvPr>
            <p:ph idx="1"/>
          </p:nvPr>
        </p:nvSpPr>
        <p:spPr/>
        <p:txBody>
          <a:bodyPr>
            <a:normAutofit fontScale="62500" lnSpcReduction="20000"/>
          </a:bodyPr>
          <a:lstStyle/>
          <a:p>
            <a:endParaRPr lang="en-US" altLang="en-US" dirty="0" smtClean="0"/>
          </a:p>
          <a:p>
            <a:r>
              <a:rPr lang="en-US" altLang="en-US" dirty="0" smtClean="0"/>
              <a:t>Origin: APSA Council</a:t>
            </a:r>
          </a:p>
          <a:p>
            <a:endParaRPr lang="en-US" altLang="en-US" dirty="0" smtClean="0"/>
          </a:p>
          <a:p>
            <a:r>
              <a:rPr lang="en-US" altLang="en-US" dirty="0" smtClean="0">
                <a:solidFill>
                  <a:srgbClr val="FF0000"/>
                </a:solidFill>
              </a:rPr>
              <a:t>Multi-epistemic &amp; multi-method</a:t>
            </a:r>
          </a:p>
          <a:p>
            <a:endParaRPr lang="en-US" altLang="en-US" dirty="0" smtClean="0"/>
          </a:p>
          <a:p>
            <a:r>
              <a:rPr lang="en-US" altLang="en-US" dirty="0" smtClean="0"/>
              <a:t>First actions: </a:t>
            </a:r>
          </a:p>
          <a:p>
            <a:pPr lvl="1"/>
            <a:r>
              <a:rPr lang="en-US" altLang="en-US" dirty="0" smtClean="0"/>
              <a:t>Two year consultation and discussion </a:t>
            </a:r>
          </a:p>
          <a:p>
            <a:pPr lvl="1"/>
            <a:r>
              <a:rPr lang="en-US" altLang="en-US" dirty="0" smtClean="0"/>
              <a:t>Ethics guide changes</a:t>
            </a:r>
          </a:p>
          <a:p>
            <a:pPr lvl="1"/>
            <a:r>
              <a:rPr lang="en-US" altLang="en-US" dirty="0" smtClean="0"/>
              <a:t>PS Symposium on Transparency (January 2014)</a:t>
            </a:r>
          </a:p>
          <a:p>
            <a:pPr lvl="1"/>
            <a:r>
              <a:rPr lang="en-US" altLang="en-US" dirty="0" smtClean="0"/>
              <a:t>Consulting with other social science disciplines</a:t>
            </a:r>
          </a:p>
          <a:p>
            <a:endParaRPr lang="en-US" altLang="en-US" dirty="0"/>
          </a:p>
          <a:p>
            <a:r>
              <a:rPr lang="en-US" altLang="en-US" dirty="0" smtClean="0"/>
              <a:t>Now:</a:t>
            </a:r>
            <a:r>
              <a:rPr lang="en-US" altLang="en-US" dirty="0"/>
              <a:t> </a:t>
            </a:r>
            <a:r>
              <a:rPr lang="en-US" altLang="en-US" dirty="0" smtClean="0">
                <a:solidFill>
                  <a:srgbClr val="000000"/>
                </a:solidFill>
              </a:rPr>
              <a:t>DA-RT seeks to increase credibility and legitimacy by</a:t>
            </a:r>
          </a:p>
          <a:p>
            <a:pPr lvl="1"/>
            <a:r>
              <a:rPr lang="en-US" altLang="en-US" dirty="0" smtClean="0">
                <a:solidFill>
                  <a:srgbClr val="000000"/>
                </a:solidFill>
              </a:rPr>
              <a:t>by</a:t>
            </a:r>
            <a:r>
              <a:rPr lang="en-US" altLang="en-US" dirty="0" smtClean="0">
                <a:solidFill>
                  <a:srgbClr val="FF0000"/>
                </a:solidFill>
              </a:rPr>
              <a:t> broadening the supportive coalition </a:t>
            </a:r>
          </a:p>
          <a:p>
            <a:pPr lvl="1"/>
            <a:r>
              <a:rPr lang="en-US" altLang="en-US" dirty="0" smtClean="0">
                <a:solidFill>
                  <a:srgbClr val="FF0000"/>
                </a:solidFill>
              </a:rPr>
              <a:t>and linking key decision makers to needed infrastructure.</a:t>
            </a:r>
          </a:p>
          <a:p>
            <a:endParaRPr lang="en-US" altLang="en-US" dirty="0" smtClean="0"/>
          </a:p>
        </p:txBody>
      </p:sp>
      <p:sp>
        <p:nvSpPr>
          <p:cNvPr id="2" name="Footer Placeholder 1"/>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3986209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4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24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APSA process – inclusive and steady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year consultation process </a:t>
            </a:r>
            <a:r>
              <a:rPr lang="en-US" dirty="0" smtClean="0"/>
              <a:t>involved</a:t>
            </a:r>
          </a:p>
          <a:p>
            <a:pPr lvl="1"/>
            <a:r>
              <a:rPr lang="en-US" dirty="0" smtClean="0"/>
              <a:t>Lots of listening</a:t>
            </a:r>
          </a:p>
          <a:p>
            <a:pPr lvl="1"/>
            <a:r>
              <a:rPr lang="en-US" dirty="0" smtClean="0"/>
              <a:t>Iterated </a:t>
            </a:r>
            <a:r>
              <a:rPr lang="en-US" dirty="0" smtClean="0"/>
              <a:t>interactions </a:t>
            </a:r>
            <a:r>
              <a:rPr lang="en-US" dirty="0" smtClean="0"/>
              <a:t>with multiple constituencies.</a:t>
            </a:r>
          </a:p>
          <a:p>
            <a:endParaRPr lang="en-US" dirty="0" smtClean="0"/>
          </a:p>
          <a:p>
            <a:r>
              <a:rPr lang="en-US" dirty="0" smtClean="0"/>
              <a:t>Contacts included</a:t>
            </a:r>
          </a:p>
          <a:p>
            <a:pPr lvl="1"/>
            <a:r>
              <a:rPr lang="en-US" dirty="0"/>
              <a:t>APSA council</a:t>
            </a:r>
          </a:p>
          <a:p>
            <a:pPr lvl="1"/>
            <a:r>
              <a:rPr lang="en-US" dirty="0" smtClean="0"/>
              <a:t>ethics committee</a:t>
            </a:r>
          </a:p>
          <a:p>
            <a:pPr lvl="1"/>
            <a:r>
              <a:rPr lang="en-US" dirty="0" smtClean="0"/>
              <a:t>publications committee</a:t>
            </a:r>
          </a:p>
          <a:p>
            <a:pPr lvl="1"/>
            <a:r>
              <a:rPr lang="en-US" dirty="0" smtClean="0"/>
              <a:t>r</a:t>
            </a:r>
            <a:r>
              <a:rPr lang="en-US" dirty="0" smtClean="0"/>
              <a:t>oundtables</a:t>
            </a:r>
          </a:p>
          <a:p>
            <a:pPr lvl="1"/>
            <a:r>
              <a:rPr lang="en-US" dirty="0" smtClean="0"/>
              <a:t>short courses</a:t>
            </a:r>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326589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143250" y="1600200"/>
            <a:ext cx="5314950" cy="3924756"/>
          </a:xfrm>
        </p:spPr>
        <p:txBody>
          <a:bodyPr>
            <a:normAutofit/>
          </a:bodyPr>
          <a:lstStyle/>
          <a:p>
            <a:pPr marL="0" indent="0">
              <a:buNone/>
            </a:pPr>
            <a:r>
              <a:rPr lang="en-US" altLang="en-US" sz="1350" dirty="0">
                <a:ea typeface="ＭＳ Ｐゴシック" pitchFamily="34" charset="-128"/>
              </a:rPr>
              <a:t>6. Researchers have an ethical obligation to facilitate the evaluation of their evidence-based knowledge claims through data access, production transparency, and analytic transparency so that their work can be tested or replicated.</a:t>
            </a:r>
          </a:p>
          <a:p>
            <a:pPr marL="300038" lvl="1" indent="0">
              <a:buNone/>
            </a:pPr>
            <a:r>
              <a:rPr lang="en-US" altLang="en-US" sz="1350" dirty="0">
                <a:ea typeface="ＭＳ Ｐゴシック" pitchFamily="34" charset="-128"/>
              </a:rPr>
              <a:t>6.1 </a:t>
            </a:r>
            <a:r>
              <a:rPr lang="en-US" altLang="en-US" sz="1350" b="1" dirty="0">
                <a:ea typeface="ＭＳ Ｐゴシック" pitchFamily="34" charset="-128"/>
              </a:rPr>
              <a:t>Data access</a:t>
            </a:r>
            <a:r>
              <a:rPr lang="en-US" altLang="en-US" sz="1350" dirty="0">
                <a:ea typeface="ＭＳ Ｐゴシック" pitchFamily="34" charset="-128"/>
              </a:rPr>
              <a:t>: Researchers making evidence-based knowledge claims should reference the data they used to make those claims. If these are data they themselves generated or collected, researchers should provide access to those data or explain why they cannot.</a:t>
            </a:r>
          </a:p>
          <a:p>
            <a:pPr marL="300038" lvl="1" indent="0">
              <a:buNone/>
            </a:pPr>
            <a:r>
              <a:rPr lang="en-US" altLang="en-US" sz="1350" dirty="0">
                <a:ea typeface="ＭＳ Ｐゴシック" pitchFamily="34" charset="-128"/>
              </a:rPr>
              <a:t>6.2 </a:t>
            </a:r>
            <a:r>
              <a:rPr lang="en-US" altLang="en-US" sz="1350" b="1" dirty="0">
                <a:ea typeface="ＭＳ Ｐゴシック" pitchFamily="34" charset="-128"/>
              </a:rPr>
              <a:t>Production transparency</a:t>
            </a:r>
            <a:r>
              <a:rPr lang="en-US" altLang="en-US" sz="1350" dirty="0">
                <a:ea typeface="ＭＳ Ｐゴシック" pitchFamily="34" charset="-128"/>
              </a:rPr>
              <a:t>: Researchers providing access to data they themselves generated or collected, should offer a full account of the procedures used to collect or generate the data.</a:t>
            </a:r>
          </a:p>
          <a:p>
            <a:pPr marL="300038" lvl="1" indent="0">
              <a:buNone/>
            </a:pPr>
            <a:r>
              <a:rPr lang="en-US" altLang="en-US" sz="1350" dirty="0">
                <a:ea typeface="ＭＳ Ｐゴシック" pitchFamily="34" charset="-128"/>
              </a:rPr>
              <a:t>6.3 </a:t>
            </a:r>
            <a:r>
              <a:rPr lang="en-US" altLang="en-US" sz="1350" b="1" dirty="0">
                <a:ea typeface="ＭＳ Ｐゴシック" pitchFamily="34" charset="-128"/>
              </a:rPr>
              <a:t>Analytic Transparency</a:t>
            </a:r>
            <a:r>
              <a:rPr lang="en-US" altLang="en-US" sz="1350" dirty="0">
                <a:ea typeface="ＭＳ Ｐゴシック" pitchFamily="34" charset="-128"/>
              </a:rPr>
              <a:t>: Researchers making evidence-based knowledge claims should provide a full account of how they draw their analytic conclusions from the data, i.e., clearly explicate the links connecting data to conclusions.</a:t>
            </a:r>
          </a:p>
          <a:p>
            <a:pPr marL="0" indent="0">
              <a:buNone/>
            </a:pPr>
            <a:endParaRPr lang="en-US" altLang="en-US" sz="1350" dirty="0">
              <a:ea typeface="ＭＳ Ｐゴシック" pitchFamily="34" charset="-128"/>
            </a:endParaRPr>
          </a:p>
        </p:txBody>
      </p:sp>
      <p:pic>
        <p:nvPicPr>
          <p:cNvPr id="25603" name="Content Placeholder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1629" y="1600200"/>
            <a:ext cx="2540795" cy="3924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3"/>
          <p:cNvSpPr>
            <a:spLocks noGrp="1"/>
          </p:cNvSpPr>
          <p:nvPr>
            <p:ph type="title"/>
          </p:nvPr>
        </p:nvSpPr>
        <p:spPr>
          <a:xfrm>
            <a:off x="533400" y="304801"/>
            <a:ext cx="8000999" cy="990600"/>
          </a:xfrm>
        </p:spPr>
        <p:txBody>
          <a:bodyPr>
            <a:noAutofit/>
          </a:bodyPr>
          <a:lstStyle/>
          <a:p>
            <a:r>
              <a:rPr lang="en-US" sz="4000" dirty="0"/>
              <a:t>Political Science </a:t>
            </a:r>
            <a:r>
              <a:rPr lang="en-US" sz="4000" dirty="0" smtClean="0"/>
              <a:t>and DA-RT</a:t>
            </a:r>
            <a:endParaRPr lang="en-US" sz="4000" dirty="0"/>
          </a:p>
        </p:txBody>
      </p:sp>
    </p:spTree>
    <p:extLst>
      <p:ext uri="{BB962C8B-B14F-4D97-AF65-F5344CB8AC3E}">
        <p14:creationId xmlns:p14="http://schemas.microsoft.com/office/powerpoint/2010/main" val="23805104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DA-RT Principle</a:t>
            </a:r>
          </a:p>
        </p:txBody>
      </p:sp>
      <p:sp>
        <p:nvSpPr>
          <p:cNvPr id="46083" name="Content Placeholder 2"/>
          <p:cNvSpPr>
            <a:spLocks noGrp="1"/>
          </p:cNvSpPr>
          <p:nvPr>
            <p:ph idx="1"/>
          </p:nvPr>
        </p:nvSpPr>
        <p:spPr/>
        <p:txBody>
          <a:bodyPr>
            <a:normAutofit lnSpcReduction="10000"/>
          </a:bodyPr>
          <a:lstStyle/>
          <a:p>
            <a:pPr eaLnBrk="1" hangingPunct="1"/>
            <a:r>
              <a:rPr lang="en-US" altLang="en-US" dirty="0" smtClean="0"/>
              <a:t>Evidence‐based knowledge claims need</a:t>
            </a:r>
          </a:p>
          <a:p>
            <a:pPr lvl="1"/>
            <a:r>
              <a:rPr lang="en-US" altLang="en-US" dirty="0" smtClean="0">
                <a:solidFill>
                  <a:srgbClr val="FF0000"/>
                </a:solidFill>
              </a:rPr>
              <a:t>citations</a:t>
            </a:r>
            <a:r>
              <a:rPr lang="en-US" altLang="en-US" dirty="0" smtClean="0"/>
              <a:t> to the data, and </a:t>
            </a:r>
          </a:p>
          <a:p>
            <a:pPr lvl="1"/>
            <a:r>
              <a:rPr lang="en-US" dirty="0" smtClean="0"/>
              <a:t>an </a:t>
            </a:r>
            <a:r>
              <a:rPr lang="en-US" dirty="0"/>
              <a:t>explanation of how </a:t>
            </a:r>
            <a:r>
              <a:rPr lang="en-US" dirty="0" smtClean="0"/>
              <a:t>the data and claims are </a:t>
            </a:r>
            <a:r>
              <a:rPr lang="en-US" dirty="0" smtClean="0">
                <a:solidFill>
                  <a:srgbClr val="FF0000"/>
                </a:solidFill>
              </a:rPr>
              <a:t>connected</a:t>
            </a:r>
            <a:r>
              <a:rPr lang="en-US" dirty="0" smtClean="0"/>
              <a:t>. </a:t>
            </a:r>
          </a:p>
          <a:p>
            <a:pPr lvl="1"/>
            <a:endParaRPr lang="en-US" altLang="en-US" dirty="0"/>
          </a:p>
          <a:p>
            <a:r>
              <a:rPr lang="en-US" altLang="en-US" dirty="0" smtClean="0"/>
              <a:t>If data are in </a:t>
            </a:r>
            <a:r>
              <a:rPr lang="en-US" altLang="en-US" dirty="0"/>
              <a:t>author’s charge, </a:t>
            </a:r>
            <a:r>
              <a:rPr lang="en-US" altLang="en-US" dirty="0" smtClean="0"/>
              <a:t>the author must </a:t>
            </a:r>
          </a:p>
          <a:p>
            <a:pPr lvl="1"/>
            <a:r>
              <a:rPr lang="en-US" altLang="en-US" dirty="0" smtClean="0"/>
              <a:t>provide </a:t>
            </a:r>
            <a:r>
              <a:rPr lang="en-US" altLang="en-US" dirty="0" smtClean="0">
                <a:solidFill>
                  <a:srgbClr val="FF0000"/>
                </a:solidFill>
              </a:rPr>
              <a:t>access</a:t>
            </a:r>
            <a:r>
              <a:rPr lang="en-US" altLang="en-US" dirty="0" smtClean="0"/>
              <a:t>, and </a:t>
            </a:r>
          </a:p>
          <a:p>
            <a:pPr lvl="1"/>
            <a:r>
              <a:rPr lang="en-US" dirty="0" smtClean="0">
                <a:solidFill>
                  <a:srgbClr val="FF0000"/>
                </a:solidFill>
              </a:rPr>
              <a:t>documentation</a:t>
            </a:r>
            <a:r>
              <a:rPr lang="en-US" dirty="0" smtClean="0"/>
              <a:t> </a:t>
            </a:r>
            <a:r>
              <a:rPr lang="en-US" dirty="0"/>
              <a:t>describing how </a:t>
            </a:r>
            <a:r>
              <a:rPr lang="en-US" dirty="0" smtClean="0"/>
              <a:t>they were generated/collected</a:t>
            </a:r>
            <a:r>
              <a:rPr lang="en-US" dirty="0"/>
              <a:t>.</a:t>
            </a:r>
            <a:endParaRPr lang="en-US" altLang="en-US" dirty="0" smtClean="0"/>
          </a:p>
          <a:p>
            <a:pPr eaLnBrk="1" hangingPunct="1"/>
            <a:endParaRPr lang="en-US" altLang="en-US" dirty="0" smtClean="0"/>
          </a:p>
        </p:txBody>
      </p:sp>
      <p:sp>
        <p:nvSpPr>
          <p:cNvPr id="2" name="Footer Placeholder 1"/>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338056986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Constraints:</a:t>
            </a:r>
            <a:endParaRPr lang="en-US" dirty="0"/>
          </a:p>
        </p:txBody>
      </p:sp>
      <p:sp>
        <p:nvSpPr>
          <p:cNvPr id="3" name="Content Placeholder 2"/>
          <p:cNvSpPr>
            <a:spLocks noGrp="1"/>
          </p:cNvSpPr>
          <p:nvPr>
            <p:ph idx="1"/>
          </p:nvPr>
        </p:nvSpPr>
        <p:spPr/>
        <p:txBody>
          <a:bodyPr>
            <a:normAutofit/>
          </a:bodyPr>
          <a:lstStyle/>
          <a:p>
            <a:r>
              <a:rPr lang="en-US" dirty="0"/>
              <a:t>A) address </a:t>
            </a:r>
            <a:r>
              <a:rPr lang="en-US" dirty="0">
                <a:solidFill>
                  <a:srgbClr val="FF0000"/>
                </a:solidFill>
              </a:rPr>
              <a:t>human subjects </a:t>
            </a:r>
            <a:r>
              <a:rPr lang="en-US" dirty="0"/>
              <a:t>concerns</a:t>
            </a:r>
          </a:p>
          <a:p>
            <a:endParaRPr lang="en-US" dirty="0" smtClean="0"/>
          </a:p>
          <a:p>
            <a:r>
              <a:rPr lang="en-US" dirty="0" smtClean="0"/>
              <a:t>B</a:t>
            </a:r>
            <a:r>
              <a:rPr lang="en-US" dirty="0"/>
              <a:t>) comply with relevant and applicable </a:t>
            </a:r>
            <a:r>
              <a:rPr lang="en-US" dirty="0">
                <a:solidFill>
                  <a:srgbClr val="FF0000"/>
                </a:solidFill>
              </a:rPr>
              <a:t>laws</a:t>
            </a:r>
            <a:r>
              <a:rPr lang="en-US" dirty="0"/>
              <a:t>, including copyright </a:t>
            </a:r>
            <a:endParaRPr lang="en-US" dirty="0" smtClean="0"/>
          </a:p>
          <a:p>
            <a:endParaRPr lang="en-US" dirty="0" smtClean="0"/>
          </a:p>
          <a:p>
            <a:r>
              <a:rPr lang="en-US" dirty="0" smtClean="0"/>
              <a:t>C</a:t>
            </a:r>
            <a:r>
              <a:rPr lang="en-US" dirty="0"/>
              <a:t>) provide </a:t>
            </a:r>
            <a:r>
              <a:rPr lang="en-US" dirty="0">
                <a:solidFill>
                  <a:srgbClr val="FF0000"/>
                </a:solidFill>
              </a:rPr>
              <a:t>first use </a:t>
            </a:r>
            <a:r>
              <a:rPr lang="en-US" dirty="0"/>
              <a:t>of data by scholar who generated them</a:t>
            </a:r>
            <a:r>
              <a:rPr lang="en-US" dirty="0" smtClean="0"/>
              <a:t>.</a:t>
            </a:r>
            <a:endParaRPr lang="en-US" dirty="0"/>
          </a:p>
        </p:txBody>
      </p:sp>
    </p:spTree>
    <p:extLst>
      <p:ext uri="{BB962C8B-B14F-4D97-AF65-F5344CB8AC3E}">
        <p14:creationId xmlns:p14="http://schemas.microsoft.com/office/powerpoint/2010/main" val="9032685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How do we get </a:t>
            </a:r>
            <a:r>
              <a:rPr lang="en-US" dirty="0" smtClean="0"/>
              <a:t/>
            </a:r>
            <a:br>
              <a:rPr lang="en-US" dirty="0" smtClean="0"/>
            </a:br>
            <a:r>
              <a:rPr lang="en-US" dirty="0" smtClean="0"/>
              <a:t>to </a:t>
            </a:r>
            <a:r>
              <a:rPr lang="en-US" dirty="0" smtClean="0"/>
              <a:t>widespread change?</a:t>
            </a:r>
            <a:endParaRPr lang="en-US" dirty="0"/>
          </a:p>
        </p:txBody>
      </p:sp>
      <p:sp>
        <p:nvSpPr>
          <p:cNvPr id="6" name="Subtitle 5"/>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19579310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Headwinds</a:t>
            </a:r>
            <a:endParaRPr lang="en-US" dirty="0"/>
          </a:p>
        </p:txBody>
      </p:sp>
      <p:sp>
        <p:nvSpPr>
          <p:cNvPr id="3" name="Content Placeholder 2"/>
          <p:cNvSpPr>
            <a:spLocks noGrp="1"/>
          </p:cNvSpPr>
          <p:nvPr>
            <p:ph idx="1"/>
          </p:nvPr>
        </p:nvSpPr>
        <p:spPr/>
        <p:txBody>
          <a:bodyPr>
            <a:normAutofit/>
          </a:bodyPr>
          <a:lstStyle/>
          <a:p>
            <a:r>
              <a:rPr lang="en-US" dirty="0" smtClean="0"/>
              <a:t>People have </a:t>
            </a:r>
            <a:r>
              <a:rPr lang="en-US" dirty="0" smtClean="0">
                <a:solidFill>
                  <a:srgbClr val="FF0000"/>
                </a:solidFill>
              </a:rPr>
              <a:t>doubts and </a:t>
            </a:r>
            <a:r>
              <a:rPr lang="en-US" dirty="0">
                <a:solidFill>
                  <a:srgbClr val="FF0000"/>
                </a:solidFill>
              </a:rPr>
              <a:t>fears</a:t>
            </a:r>
            <a:r>
              <a:rPr lang="en-US" dirty="0"/>
              <a:t>. </a:t>
            </a:r>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@DARTSupporters</a:t>
            </a:r>
            <a:endParaRPr lang="en-US"/>
          </a:p>
        </p:txBody>
      </p:sp>
    </p:spTree>
    <p:extLst>
      <p:ext uri="{BB962C8B-B14F-4D97-AF65-F5344CB8AC3E}">
        <p14:creationId xmlns:p14="http://schemas.microsoft.com/office/powerpoint/2010/main" val="38472576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2045</TotalTime>
  <Words>830</Words>
  <Application>Microsoft Macintosh PowerPoint</Application>
  <PresentationFormat>On-screen Show (4:3)</PresentationFormat>
  <Paragraphs>161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DA-RT &amp; the Quest to Broaden the Supportive Coalition</vt:lpstr>
      <vt:lpstr>What is DA-RT?</vt:lpstr>
      <vt:lpstr>DA-RT History</vt:lpstr>
      <vt:lpstr>APSA process – inclusive and steady</vt:lpstr>
      <vt:lpstr>Political Science and DA-RT</vt:lpstr>
      <vt:lpstr>DA-RT Principle</vt:lpstr>
      <vt:lpstr>Constraints:</vt:lpstr>
      <vt:lpstr>How do we get  to widespread change?</vt:lpstr>
      <vt:lpstr>Headwinds</vt:lpstr>
      <vt:lpstr>“Must go faster!”</vt:lpstr>
      <vt:lpstr>There’s no need to worry because….</vt:lpstr>
      <vt:lpstr>PowerPoint Presentation</vt:lpstr>
      <vt:lpstr>Next Steps</vt:lpstr>
      <vt:lpstr>Sept 2014 Workshop</vt:lpstr>
      <vt:lpstr>Progress</vt:lpstr>
      <vt:lpstr>PowerPoint Presentation</vt:lpstr>
      <vt:lpstr>How to Help Editors</vt:lpstr>
      <vt:lpstr>The Joint Statement</vt:lpstr>
      <vt:lpstr>Commitment 1 </vt:lpstr>
      <vt:lpstr>Commitment 2 </vt:lpstr>
      <vt:lpstr>Commitment 3 </vt:lpstr>
      <vt:lpstr>Commitment 4</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Access and Research Transparency</dc:title>
  <dc:creator>Colin</dc:creator>
  <cp:lastModifiedBy>Arthur Lupia</cp:lastModifiedBy>
  <cp:revision>138</cp:revision>
  <dcterms:created xsi:type="dcterms:W3CDTF">2013-12-10T03:40:34Z</dcterms:created>
  <dcterms:modified xsi:type="dcterms:W3CDTF">2015-03-25T22:13:23Z</dcterms:modified>
</cp:coreProperties>
</file>